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5"/>
  </p:notesMasterIdLst>
  <p:sldIdLst>
    <p:sldId id="287" r:id="rId3"/>
    <p:sldId id="307" r:id="rId4"/>
    <p:sldId id="331" r:id="rId5"/>
    <p:sldId id="323" r:id="rId6"/>
    <p:sldId id="311" r:id="rId7"/>
    <p:sldId id="320" r:id="rId8"/>
    <p:sldId id="315" r:id="rId9"/>
    <p:sldId id="318" r:id="rId10"/>
    <p:sldId id="319" r:id="rId11"/>
    <p:sldId id="327" r:id="rId12"/>
    <p:sldId id="328" r:id="rId13"/>
    <p:sldId id="260"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7480"/>
    <a:srgbClr val="FEB346"/>
    <a:srgbClr val="E53E2E"/>
    <a:srgbClr val="F6BAB4"/>
    <a:srgbClr val="FBB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3411" autoAdjust="0"/>
  </p:normalViewPr>
  <p:slideViewPr>
    <p:cSldViewPr snapToGrid="0">
      <p:cViewPr varScale="1">
        <p:scale>
          <a:sx n="96" d="100"/>
          <a:sy n="96"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7FE2B9-4A2D-4C43-8AAB-828972DB559B}"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AAE35CD1-37FE-4D5E-851D-D832DB06C548}">
      <dgm:prSet/>
      <dgm:spPr>
        <a:solidFill>
          <a:srgbClr val="FBB03C"/>
        </a:solidFill>
      </dgm:spPr>
      <dgm:t>
        <a:bodyPr/>
        <a:lstStyle/>
        <a:p>
          <a:pPr rtl="0"/>
          <a:r>
            <a:rPr lang="en-US" dirty="0"/>
            <a:t>Revenue Generating Potential </a:t>
          </a:r>
        </a:p>
      </dgm:t>
    </dgm:pt>
    <dgm:pt modelId="{6A90E8A4-4E34-4330-94BB-3B8444EC3B15}" type="parTrans" cxnId="{09ACEB50-5123-44E1-A75C-0BB553328EA4}">
      <dgm:prSet/>
      <dgm:spPr/>
      <dgm:t>
        <a:bodyPr/>
        <a:lstStyle/>
        <a:p>
          <a:endParaRPr lang="en-US"/>
        </a:p>
      </dgm:t>
    </dgm:pt>
    <dgm:pt modelId="{7F2F2597-748B-4E0B-B07B-FFF3390EC45D}" type="sibTrans" cxnId="{09ACEB50-5123-44E1-A75C-0BB553328EA4}">
      <dgm:prSet/>
      <dgm:spPr/>
      <dgm:t>
        <a:bodyPr/>
        <a:lstStyle/>
        <a:p>
          <a:endParaRPr lang="en-US"/>
        </a:p>
      </dgm:t>
    </dgm:pt>
    <dgm:pt modelId="{442735CD-5C84-46D1-91BD-24481631EBDA}">
      <dgm:prSet/>
      <dgm:spPr>
        <a:solidFill>
          <a:srgbClr val="FBB03C"/>
        </a:solidFill>
      </dgm:spPr>
      <dgm:t>
        <a:bodyPr/>
        <a:lstStyle/>
        <a:p>
          <a:pPr rtl="0"/>
          <a:r>
            <a:rPr lang="en-US"/>
            <a:t>Timing</a:t>
          </a:r>
        </a:p>
      </dgm:t>
    </dgm:pt>
    <dgm:pt modelId="{09CD6C1A-D225-4BB0-832B-D34F8AC0EA19}" type="parTrans" cxnId="{12A109BA-2C2C-4DC7-A5F4-C1DB1B04821C}">
      <dgm:prSet/>
      <dgm:spPr/>
      <dgm:t>
        <a:bodyPr/>
        <a:lstStyle/>
        <a:p>
          <a:endParaRPr lang="en-US"/>
        </a:p>
      </dgm:t>
    </dgm:pt>
    <dgm:pt modelId="{10D090E2-9F4E-4F6B-A6DF-1C5B1AD0F7CF}" type="sibTrans" cxnId="{12A109BA-2C2C-4DC7-A5F4-C1DB1B04821C}">
      <dgm:prSet/>
      <dgm:spPr/>
      <dgm:t>
        <a:bodyPr/>
        <a:lstStyle/>
        <a:p>
          <a:endParaRPr lang="en-US"/>
        </a:p>
      </dgm:t>
    </dgm:pt>
    <dgm:pt modelId="{23527B11-1B1C-4924-8405-4AF7814D2A12}">
      <dgm:prSet/>
      <dgm:spPr>
        <a:solidFill>
          <a:srgbClr val="FBB03C"/>
        </a:solidFill>
      </dgm:spPr>
      <dgm:t>
        <a:bodyPr/>
        <a:lstStyle/>
        <a:p>
          <a:pPr rtl="0"/>
          <a:r>
            <a:rPr lang="en-US"/>
            <a:t>Administrative Complexity </a:t>
          </a:r>
        </a:p>
      </dgm:t>
    </dgm:pt>
    <dgm:pt modelId="{79E746E4-742E-4DF3-A636-E784719ADFE7}" type="parTrans" cxnId="{34841ED2-8E0F-407C-A0F2-B0F122DBB52F}">
      <dgm:prSet/>
      <dgm:spPr/>
      <dgm:t>
        <a:bodyPr/>
        <a:lstStyle/>
        <a:p>
          <a:endParaRPr lang="en-US"/>
        </a:p>
      </dgm:t>
    </dgm:pt>
    <dgm:pt modelId="{3AA03539-2A52-4507-A948-22D5A5815956}" type="sibTrans" cxnId="{34841ED2-8E0F-407C-A0F2-B0F122DBB52F}">
      <dgm:prSet/>
      <dgm:spPr/>
      <dgm:t>
        <a:bodyPr/>
        <a:lstStyle/>
        <a:p>
          <a:endParaRPr lang="en-US"/>
        </a:p>
      </dgm:t>
    </dgm:pt>
    <dgm:pt modelId="{6E00404E-2182-4F82-9C26-870774E5A7BF}">
      <dgm:prSet/>
      <dgm:spPr>
        <a:solidFill>
          <a:srgbClr val="FBB03C"/>
        </a:solidFill>
      </dgm:spPr>
      <dgm:t>
        <a:bodyPr/>
        <a:lstStyle/>
        <a:p>
          <a:pPr rtl="0"/>
          <a:r>
            <a:rPr lang="en-US"/>
            <a:t>Political Feasibility</a:t>
          </a:r>
        </a:p>
      </dgm:t>
    </dgm:pt>
    <dgm:pt modelId="{A658F3FC-F727-45C8-9117-01C582C9F6B8}" type="parTrans" cxnId="{D94E29C6-9DD2-4489-8B8E-FA67F9B947F5}">
      <dgm:prSet/>
      <dgm:spPr/>
      <dgm:t>
        <a:bodyPr/>
        <a:lstStyle/>
        <a:p>
          <a:endParaRPr lang="en-US"/>
        </a:p>
      </dgm:t>
    </dgm:pt>
    <dgm:pt modelId="{B56AC53C-6616-4342-9FB1-EAEEFDBCE02D}" type="sibTrans" cxnId="{D94E29C6-9DD2-4489-8B8E-FA67F9B947F5}">
      <dgm:prSet/>
      <dgm:spPr/>
      <dgm:t>
        <a:bodyPr/>
        <a:lstStyle/>
        <a:p>
          <a:endParaRPr lang="en-US"/>
        </a:p>
      </dgm:t>
    </dgm:pt>
    <dgm:pt modelId="{A9A9A638-BE32-4DCC-B006-DCD6B2C72534}">
      <dgm:prSet/>
      <dgm:spPr>
        <a:solidFill>
          <a:srgbClr val="FBB03C"/>
        </a:solidFill>
      </dgm:spPr>
      <dgm:t>
        <a:bodyPr/>
        <a:lstStyle/>
        <a:p>
          <a:pPr rtl="0"/>
          <a:r>
            <a:rPr lang="en-US"/>
            <a:t>Cost Burden</a:t>
          </a:r>
        </a:p>
      </dgm:t>
    </dgm:pt>
    <dgm:pt modelId="{84BEF838-8ED1-41D6-AC69-91D93B72DE72}" type="parTrans" cxnId="{63E81508-E6E6-4FCD-893B-CB84C1190600}">
      <dgm:prSet/>
      <dgm:spPr/>
      <dgm:t>
        <a:bodyPr/>
        <a:lstStyle/>
        <a:p>
          <a:endParaRPr lang="en-US"/>
        </a:p>
      </dgm:t>
    </dgm:pt>
    <dgm:pt modelId="{0EC421B4-21C8-413B-AB0A-149974032F54}" type="sibTrans" cxnId="{63E81508-E6E6-4FCD-893B-CB84C1190600}">
      <dgm:prSet/>
      <dgm:spPr/>
      <dgm:t>
        <a:bodyPr/>
        <a:lstStyle/>
        <a:p>
          <a:endParaRPr lang="en-US"/>
        </a:p>
      </dgm:t>
    </dgm:pt>
    <dgm:pt modelId="{31FB10FB-7E02-451A-A541-1CB22DC8D994}" type="pres">
      <dgm:prSet presAssocID="{3D7FE2B9-4A2D-4C43-8AAB-828972DB559B}" presName="diagram" presStyleCnt="0">
        <dgm:presLayoutVars>
          <dgm:dir/>
          <dgm:resizeHandles val="exact"/>
        </dgm:presLayoutVars>
      </dgm:prSet>
      <dgm:spPr/>
      <dgm:t>
        <a:bodyPr/>
        <a:lstStyle/>
        <a:p>
          <a:endParaRPr lang="en-US"/>
        </a:p>
      </dgm:t>
    </dgm:pt>
    <dgm:pt modelId="{3875BD6D-6860-4531-A694-CA30C54E6DF7}" type="pres">
      <dgm:prSet presAssocID="{AAE35CD1-37FE-4D5E-851D-D832DB06C548}" presName="node" presStyleLbl="node1" presStyleIdx="0" presStyleCnt="5" custLinFactNeighborX="-2688" custLinFactNeighborY="-2257">
        <dgm:presLayoutVars>
          <dgm:bulletEnabled val="1"/>
        </dgm:presLayoutVars>
      </dgm:prSet>
      <dgm:spPr/>
      <dgm:t>
        <a:bodyPr/>
        <a:lstStyle/>
        <a:p>
          <a:endParaRPr lang="en-US"/>
        </a:p>
      </dgm:t>
    </dgm:pt>
    <dgm:pt modelId="{AADD0D67-0E9A-45C4-8EB1-2BC43457EF8B}" type="pres">
      <dgm:prSet presAssocID="{7F2F2597-748B-4E0B-B07B-FFF3390EC45D}" presName="sibTrans" presStyleCnt="0"/>
      <dgm:spPr/>
    </dgm:pt>
    <dgm:pt modelId="{04F5859B-587A-4493-B83B-DED60E80CF24}" type="pres">
      <dgm:prSet presAssocID="{442735CD-5C84-46D1-91BD-24481631EBDA}" presName="node" presStyleLbl="node1" presStyleIdx="1" presStyleCnt="5" custLinFactNeighborX="-2688" custLinFactNeighborY="-2257">
        <dgm:presLayoutVars>
          <dgm:bulletEnabled val="1"/>
        </dgm:presLayoutVars>
      </dgm:prSet>
      <dgm:spPr/>
      <dgm:t>
        <a:bodyPr/>
        <a:lstStyle/>
        <a:p>
          <a:endParaRPr lang="en-US"/>
        </a:p>
      </dgm:t>
    </dgm:pt>
    <dgm:pt modelId="{D376A487-8B0F-456F-B611-EC2A34BA4B43}" type="pres">
      <dgm:prSet presAssocID="{10D090E2-9F4E-4F6B-A6DF-1C5B1AD0F7CF}" presName="sibTrans" presStyleCnt="0"/>
      <dgm:spPr/>
    </dgm:pt>
    <dgm:pt modelId="{48ED18BB-A6EA-4BDA-BA0B-4D97991872EF}" type="pres">
      <dgm:prSet presAssocID="{23527B11-1B1C-4924-8405-4AF7814D2A12}" presName="node" presStyleLbl="node1" presStyleIdx="2" presStyleCnt="5" custLinFactNeighborX="-2688" custLinFactNeighborY="-2257">
        <dgm:presLayoutVars>
          <dgm:bulletEnabled val="1"/>
        </dgm:presLayoutVars>
      </dgm:prSet>
      <dgm:spPr/>
      <dgm:t>
        <a:bodyPr/>
        <a:lstStyle/>
        <a:p>
          <a:endParaRPr lang="en-US"/>
        </a:p>
      </dgm:t>
    </dgm:pt>
    <dgm:pt modelId="{66028DF1-2B41-4401-87BF-4CABE2C56AB6}" type="pres">
      <dgm:prSet presAssocID="{3AA03539-2A52-4507-A948-22D5A5815956}" presName="sibTrans" presStyleCnt="0"/>
      <dgm:spPr/>
    </dgm:pt>
    <dgm:pt modelId="{7E74A997-F1BD-42CE-AED9-4D472B9F87E4}" type="pres">
      <dgm:prSet presAssocID="{6E00404E-2182-4F82-9C26-870774E5A7BF}" presName="node" presStyleLbl="node1" presStyleIdx="3" presStyleCnt="5" custLinFactNeighborX="-2688" custLinFactNeighborY="-2257">
        <dgm:presLayoutVars>
          <dgm:bulletEnabled val="1"/>
        </dgm:presLayoutVars>
      </dgm:prSet>
      <dgm:spPr/>
      <dgm:t>
        <a:bodyPr/>
        <a:lstStyle/>
        <a:p>
          <a:endParaRPr lang="en-US"/>
        </a:p>
      </dgm:t>
    </dgm:pt>
    <dgm:pt modelId="{2855D5CB-0CCB-4B67-BBC7-C3A7B7AEC7F9}" type="pres">
      <dgm:prSet presAssocID="{B56AC53C-6616-4342-9FB1-EAEEFDBCE02D}" presName="sibTrans" presStyleCnt="0"/>
      <dgm:spPr/>
    </dgm:pt>
    <dgm:pt modelId="{549CC481-6495-456F-B227-4800D14F2D5B}" type="pres">
      <dgm:prSet presAssocID="{A9A9A638-BE32-4DCC-B006-DCD6B2C72534}" presName="node" presStyleLbl="node1" presStyleIdx="4" presStyleCnt="5">
        <dgm:presLayoutVars>
          <dgm:bulletEnabled val="1"/>
        </dgm:presLayoutVars>
      </dgm:prSet>
      <dgm:spPr/>
      <dgm:t>
        <a:bodyPr/>
        <a:lstStyle/>
        <a:p>
          <a:endParaRPr lang="en-US"/>
        </a:p>
      </dgm:t>
    </dgm:pt>
  </dgm:ptLst>
  <dgm:cxnLst>
    <dgm:cxn modelId="{34841ED2-8E0F-407C-A0F2-B0F122DBB52F}" srcId="{3D7FE2B9-4A2D-4C43-8AAB-828972DB559B}" destId="{23527B11-1B1C-4924-8405-4AF7814D2A12}" srcOrd="2" destOrd="0" parTransId="{79E746E4-742E-4DF3-A636-E784719ADFE7}" sibTransId="{3AA03539-2A52-4507-A948-22D5A5815956}"/>
    <dgm:cxn modelId="{09ACEB50-5123-44E1-A75C-0BB553328EA4}" srcId="{3D7FE2B9-4A2D-4C43-8AAB-828972DB559B}" destId="{AAE35CD1-37FE-4D5E-851D-D832DB06C548}" srcOrd="0" destOrd="0" parTransId="{6A90E8A4-4E34-4330-94BB-3B8444EC3B15}" sibTransId="{7F2F2597-748B-4E0B-B07B-FFF3390EC45D}"/>
    <dgm:cxn modelId="{B7485FB2-90A6-4DA9-95D7-E6C349D2A4D9}" type="presOf" srcId="{23527B11-1B1C-4924-8405-4AF7814D2A12}" destId="{48ED18BB-A6EA-4BDA-BA0B-4D97991872EF}" srcOrd="0" destOrd="0" presId="urn:microsoft.com/office/officeart/2005/8/layout/default"/>
    <dgm:cxn modelId="{63E81508-E6E6-4FCD-893B-CB84C1190600}" srcId="{3D7FE2B9-4A2D-4C43-8AAB-828972DB559B}" destId="{A9A9A638-BE32-4DCC-B006-DCD6B2C72534}" srcOrd="4" destOrd="0" parTransId="{84BEF838-8ED1-41D6-AC69-91D93B72DE72}" sibTransId="{0EC421B4-21C8-413B-AB0A-149974032F54}"/>
    <dgm:cxn modelId="{C73B4F45-60DB-4193-A537-902167764DC7}" type="presOf" srcId="{442735CD-5C84-46D1-91BD-24481631EBDA}" destId="{04F5859B-587A-4493-B83B-DED60E80CF24}" srcOrd="0" destOrd="0" presId="urn:microsoft.com/office/officeart/2005/8/layout/default"/>
    <dgm:cxn modelId="{BC3220E0-BEA5-42C1-B5AE-82BA3E7EEFC3}" type="presOf" srcId="{A9A9A638-BE32-4DCC-B006-DCD6B2C72534}" destId="{549CC481-6495-456F-B227-4800D14F2D5B}" srcOrd="0" destOrd="0" presId="urn:microsoft.com/office/officeart/2005/8/layout/default"/>
    <dgm:cxn modelId="{12A109BA-2C2C-4DC7-A5F4-C1DB1B04821C}" srcId="{3D7FE2B9-4A2D-4C43-8AAB-828972DB559B}" destId="{442735CD-5C84-46D1-91BD-24481631EBDA}" srcOrd="1" destOrd="0" parTransId="{09CD6C1A-D225-4BB0-832B-D34F8AC0EA19}" sibTransId="{10D090E2-9F4E-4F6B-A6DF-1C5B1AD0F7CF}"/>
    <dgm:cxn modelId="{733C6787-90E9-4AE2-A8B9-78D175D362F3}" type="presOf" srcId="{3D7FE2B9-4A2D-4C43-8AAB-828972DB559B}" destId="{31FB10FB-7E02-451A-A541-1CB22DC8D994}" srcOrd="0" destOrd="0" presId="urn:microsoft.com/office/officeart/2005/8/layout/default"/>
    <dgm:cxn modelId="{D94E29C6-9DD2-4489-8B8E-FA67F9B947F5}" srcId="{3D7FE2B9-4A2D-4C43-8AAB-828972DB559B}" destId="{6E00404E-2182-4F82-9C26-870774E5A7BF}" srcOrd="3" destOrd="0" parTransId="{A658F3FC-F727-45C8-9117-01C582C9F6B8}" sibTransId="{B56AC53C-6616-4342-9FB1-EAEEFDBCE02D}"/>
    <dgm:cxn modelId="{F6CA9B7C-DD4D-4795-9598-26BD23B3B7F1}" type="presOf" srcId="{6E00404E-2182-4F82-9C26-870774E5A7BF}" destId="{7E74A997-F1BD-42CE-AED9-4D472B9F87E4}" srcOrd="0" destOrd="0" presId="urn:microsoft.com/office/officeart/2005/8/layout/default"/>
    <dgm:cxn modelId="{B94044BA-9761-4A25-82AE-ABA12506ADEB}" type="presOf" srcId="{AAE35CD1-37FE-4D5E-851D-D832DB06C548}" destId="{3875BD6D-6860-4531-A694-CA30C54E6DF7}" srcOrd="0" destOrd="0" presId="urn:microsoft.com/office/officeart/2005/8/layout/default"/>
    <dgm:cxn modelId="{E3AE45D2-F2DB-4E09-BBA1-FA76474B7B97}" type="presParOf" srcId="{31FB10FB-7E02-451A-A541-1CB22DC8D994}" destId="{3875BD6D-6860-4531-A694-CA30C54E6DF7}" srcOrd="0" destOrd="0" presId="urn:microsoft.com/office/officeart/2005/8/layout/default"/>
    <dgm:cxn modelId="{5E9D1E9F-71D7-4361-B626-4D1ADDE0CB2A}" type="presParOf" srcId="{31FB10FB-7E02-451A-A541-1CB22DC8D994}" destId="{AADD0D67-0E9A-45C4-8EB1-2BC43457EF8B}" srcOrd="1" destOrd="0" presId="urn:microsoft.com/office/officeart/2005/8/layout/default"/>
    <dgm:cxn modelId="{486A6852-2CBE-4B22-BE6E-69A6F853E0D3}" type="presParOf" srcId="{31FB10FB-7E02-451A-A541-1CB22DC8D994}" destId="{04F5859B-587A-4493-B83B-DED60E80CF24}" srcOrd="2" destOrd="0" presId="urn:microsoft.com/office/officeart/2005/8/layout/default"/>
    <dgm:cxn modelId="{DC022354-279A-41BD-8AC5-F4923B46E5AB}" type="presParOf" srcId="{31FB10FB-7E02-451A-A541-1CB22DC8D994}" destId="{D376A487-8B0F-456F-B611-EC2A34BA4B43}" srcOrd="3" destOrd="0" presId="urn:microsoft.com/office/officeart/2005/8/layout/default"/>
    <dgm:cxn modelId="{838F2939-33E5-4C7C-BF76-2EAF82725E3B}" type="presParOf" srcId="{31FB10FB-7E02-451A-A541-1CB22DC8D994}" destId="{48ED18BB-A6EA-4BDA-BA0B-4D97991872EF}" srcOrd="4" destOrd="0" presId="urn:microsoft.com/office/officeart/2005/8/layout/default"/>
    <dgm:cxn modelId="{EEB2B7AD-600B-41E0-805E-0F258D6B42E1}" type="presParOf" srcId="{31FB10FB-7E02-451A-A541-1CB22DC8D994}" destId="{66028DF1-2B41-4401-87BF-4CABE2C56AB6}" srcOrd="5" destOrd="0" presId="urn:microsoft.com/office/officeart/2005/8/layout/default"/>
    <dgm:cxn modelId="{2FFE429F-AFD4-4AB2-A36C-B69284C5E2A3}" type="presParOf" srcId="{31FB10FB-7E02-451A-A541-1CB22DC8D994}" destId="{7E74A997-F1BD-42CE-AED9-4D472B9F87E4}" srcOrd="6" destOrd="0" presId="urn:microsoft.com/office/officeart/2005/8/layout/default"/>
    <dgm:cxn modelId="{81E73D8C-24C7-4994-887A-29C21986D40D}" type="presParOf" srcId="{31FB10FB-7E02-451A-A541-1CB22DC8D994}" destId="{2855D5CB-0CCB-4B67-BBC7-C3A7B7AEC7F9}" srcOrd="7" destOrd="0" presId="urn:microsoft.com/office/officeart/2005/8/layout/default"/>
    <dgm:cxn modelId="{05CD63DD-1148-4C2A-86CE-3B4DC56C69EC}" type="presParOf" srcId="{31FB10FB-7E02-451A-A541-1CB22DC8D994}" destId="{549CC481-6495-456F-B227-4800D14F2D5B}"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5BD6D-6860-4531-A694-CA30C54E6DF7}">
      <dsp:nvSpPr>
        <dsp:cNvPr id="0" name=""/>
        <dsp:cNvSpPr/>
      </dsp:nvSpPr>
      <dsp:spPr>
        <a:xfrm>
          <a:off x="0" y="0"/>
          <a:ext cx="2560081" cy="1536049"/>
        </a:xfrm>
        <a:prstGeom prst="rect">
          <a:avLst/>
        </a:prstGeom>
        <a:solidFill>
          <a:srgbClr val="FBB0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a:t>Revenue Generating Potential </a:t>
          </a:r>
        </a:p>
      </dsp:txBody>
      <dsp:txXfrm>
        <a:off x="0" y="0"/>
        <a:ext cx="2560081" cy="1536049"/>
      </dsp:txXfrm>
    </dsp:sp>
    <dsp:sp modelId="{04F5859B-587A-4493-B83B-DED60E80CF24}">
      <dsp:nvSpPr>
        <dsp:cNvPr id="0" name=""/>
        <dsp:cNvSpPr/>
      </dsp:nvSpPr>
      <dsp:spPr>
        <a:xfrm>
          <a:off x="2747275" y="0"/>
          <a:ext cx="2560081" cy="1536049"/>
        </a:xfrm>
        <a:prstGeom prst="rect">
          <a:avLst/>
        </a:prstGeom>
        <a:solidFill>
          <a:srgbClr val="FBB0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a:t>Timing</a:t>
          </a:r>
        </a:p>
      </dsp:txBody>
      <dsp:txXfrm>
        <a:off x="2747275" y="0"/>
        <a:ext cx="2560081" cy="1536049"/>
      </dsp:txXfrm>
    </dsp:sp>
    <dsp:sp modelId="{48ED18BB-A6EA-4BDA-BA0B-4D97991872EF}">
      <dsp:nvSpPr>
        <dsp:cNvPr id="0" name=""/>
        <dsp:cNvSpPr/>
      </dsp:nvSpPr>
      <dsp:spPr>
        <a:xfrm>
          <a:off x="5563365" y="0"/>
          <a:ext cx="2560081" cy="1536049"/>
        </a:xfrm>
        <a:prstGeom prst="rect">
          <a:avLst/>
        </a:prstGeom>
        <a:solidFill>
          <a:srgbClr val="FBB0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a:t>Administrative Complexity </a:t>
          </a:r>
        </a:p>
      </dsp:txBody>
      <dsp:txXfrm>
        <a:off x="5563365" y="0"/>
        <a:ext cx="2560081" cy="1536049"/>
      </dsp:txXfrm>
    </dsp:sp>
    <dsp:sp modelId="{7E74A997-F1BD-42CE-AED9-4D472B9F87E4}">
      <dsp:nvSpPr>
        <dsp:cNvPr id="0" name=""/>
        <dsp:cNvSpPr/>
      </dsp:nvSpPr>
      <dsp:spPr>
        <a:xfrm>
          <a:off x="1339230" y="1769001"/>
          <a:ext cx="2560081" cy="1536049"/>
        </a:xfrm>
        <a:prstGeom prst="rect">
          <a:avLst/>
        </a:prstGeom>
        <a:solidFill>
          <a:srgbClr val="FBB0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a:t>Political Feasibility</a:t>
          </a:r>
        </a:p>
      </dsp:txBody>
      <dsp:txXfrm>
        <a:off x="1339230" y="1769001"/>
        <a:ext cx="2560081" cy="1536049"/>
      </dsp:txXfrm>
    </dsp:sp>
    <dsp:sp modelId="{549CC481-6495-456F-B227-4800D14F2D5B}">
      <dsp:nvSpPr>
        <dsp:cNvPr id="0" name=""/>
        <dsp:cNvSpPr/>
      </dsp:nvSpPr>
      <dsp:spPr>
        <a:xfrm>
          <a:off x="4224135" y="1803670"/>
          <a:ext cx="2560081" cy="1536049"/>
        </a:xfrm>
        <a:prstGeom prst="rect">
          <a:avLst/>
        </a:prstGeom>
        <a:solidFill>
          <a:srgbClr val="FBB0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a:t>Cost Burden</a:t>
          </a:r>
        </a:p>
      </dsp:txBody>
      <dsp:txXfrm>
        <a:off x="4224135" y="1803670"/>
        <a:ext cx="2560081" cy="15360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1A410E-E890-4634-A0F6-BE70568FC32F}" type="datetimeFigureOut">
              <a:rPr lang="en-US" smtClean="0"/>
              <a:t>11/04/2019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7419205-A9F2-42A2-89B1-C4B3F8CC458B}" type="slidenum">
              <a:rPr lang="en-US" smtClean="0"/>
              <a:t>‹#›</a:t>
            </a:fld>
            <a:endParaRPr lang="en-US"/>
          </a:p>
        </p:txBody>
      </p:sp>
    </p:spTree>
    <p:extLst>
      <p:ext uri="{BB962C8B-B14F-4D97-AF65-F5344CB8AC3E}">
        <p14:creationId xmlns:p14="http://schemas.microsoft.com/office/powerpoint/2010/main" val="84191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spcBef>
                <a:spcPts val="900"/>
              </a:spcBef>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lIns="93177" tIns="46589" rIns="93177" bIns="46589"/>
          <a:lstStyle/>
          <a:p>
            <a:pPr>
              <a:defRPr/>
            </a:pPr>
            <a:r>
              <a:rPr lang="en-US" smtClean="0"/>
              <a:t>Capital Planning Program</a:t>
            </a:r>
            <a:endParaRPr lang="en-US" dirty="0"/>
          </a:p>
        </p:txBody>
      </p:sp>
      <p:sp>
        <p:nvSpPr>
          <p:cNvPr id="5" name="Date Placeholder 4"/>
          <p:cNvSpPr>
            <a:spLocks noGrp="1"/>
          </p:cNvSpPr>
          <p:nvPr>
            <p:ph type="dt" idx="11"/>
          </p:nvPr>
        </p:nvSpPr>
        <p:spPr/>
        <p:txBody>
          <a:bodyPr lIns="93177" tIns="46589" rIns="93177" bIns="46589"/>
          <a:lstStyle/>
          <a:p>
            <a:pPr>
              <a:defRPr/>
            </a:pPr>
            <a:fld id="{BEFDFC1B-0DC7-4F6B-B3A2-E79B5C631E1F}" type="datetime1">
              <a:rPr lang="en-US" smtClean="0"/>
              <a:t>11/04/2019</a:t>
            </a:fld>
            <a:endParaRPr lang="en-US" dirty="0"/>
          </a:p>
        </p:txBody>
      </p:sp>
      <p:sp>
        <p:nvSpPr>
          <p:cNvPr id="6" name="Footer Placeholder 5"/>
          <p:cNvSpPr>
            <a:spLocks noGrp="1"/>
          </p:cNvSpPr>
          <p:nvPr>
            <p:ph type="ftr" sz="quarter" idx="12"/>
          </p:nvPr>
        </p:nvSpPr>
        <p:spPr/>
        <p:txBody>
          <a:bodyPr lIns="93177" tIns="46589" rIns="93177" bIns="46589"/>
          <a:lstStyle/>
          <a:p>
            <a:pPr>
              <a:defRPr/>
            </a:pPr>
            <a:endParaRPr lang="en-US" dirty="0"/>
          </a:p>
        </p:txBody>
      </p:sp>
      <p:sp>
        <p:nvSpPr>
          <p:cNvPr id="7" name="Slide Number Placeholder 6"/>
          <p:cNvSpPr>
            <a:spLocks noGrp="1"/>
          </p:cNvSpPr>
          <p:nvPr>
            <p:ph type="sldNum" sz="quarter" idx="13"/>
          </p:nvPr>
        </p:nvSpPr>
        <p:spPr/>
        <p:txBody>
          <a:bodyPr lIns="93177" tIns="46589" rIns="93177" bIns="46589"/>
          <a:lstStyle/>
          <a:p>
            <a:pPr>
              <a:defRPr/>
            </a:pPr>
            <a:fld id="{C2BDD80A-8466-4E2A-B871-5F7E75D7FB8B}" type="slidenum">
              <a:rPr lang="en-US" smtClean="0"/>
              <a:pPr>
                <a:defRPr/>
              </a:pPr>
              <a:t>3</a:t>
            </a:fld>
            <a:endParaRPr lang="en-US" dirty="0"/>
          </a:p>
        </p:txBody>
      </p:sp>
    </p:spTree>
    <p:extLst>
      <p:ext uri="{BB962C8B-B14F-4D97-AF65-F5344CB8AC3E}">
        <p14:creationId xmlns:p14="http://schemas.microsoft.com/office/powerpoint/2010/main" val="288314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a:pPr>
            <a:r>
              <a:rPr lang="en-US" b="0" dirty="0" smtClean="0">
                <a:latin typeface="Arial" panose="020B0604020202020204" pitchFamily="34" charset="0"/>
                <a:cs typeface="Arial" panose="020B0604020202020204" pitchFamily="34" charset="0"/>
              </a:rPr>
              <a:t>While</a:t>
            </a:r>
            <a:r>
              <a:rPr lang="en-US" b="0" baseline="0" dirty="0" smtClean="0">
                <a:latin typeface="Arial" panose="020B0604020202020204" pitchFamily="34" charset="0"/>
                <a:cs typeface="Arial" panose="020B0604020202020204" pitchFamily="34" charset="0"/>
              </a:rPr>
              <a:t> we face many challenges, three that I want to highlight at the onset are social along the lines of population growth and vulnerable communities and the other is liquefaction. </a:t>
            </a:r>
          </a:p>
          <a:p>
            <a:pPr>
              <a:defRPr b="1"/>
            </a:pPr>
            <a:r>
              <a:rPr lang="en-US" b="0" baseline="0" dirty="0" smtClean="0">
                <a:latin typeface="Arial" panose="020B0604020202020204" pitchFamily="34" charset="0"/>
                <a:cs typeface="Arial" panose="020B0604020202020204" pitchFamily="34" charset="0"/>
              </a:rPr>
              <a:t>-25% population growth all along the edge of the Bay in the southeast—growth is </a:t>
            </a:r>
            <a:r>
              <a:rPr lang="en-US" b="1" baseline="0" dirty="0" smtClean="0">
                <a:latin typeface="Arial" panose="020B0604020202020204" pitchFamily="34" charset="0"/>
                <a:cs typeface="Arial" panose="020B0604020202020204" pitchFamily="34" charset="0"/>
              </a:rPr>
              <a:t>transient…the churn</a:t>
            </a:r>
          </a:p>
          <a:p>
            <a:pPr>
              <a:defRPr b="1"/>
            </a:pPr>
            <a:r>
              <a:rPr lang="en-US" b="0" baseline="0" dirty="0" smtClean="0">
                <a:latin typeface="Arial" panose="020B0604020202020204" pitchFamily="34" charset="0"/>
                <a:cs typeface="Arial" panose="020B0604020202020204" pitchFamily="34" charset="0"/>
              </a:rPr>
              <a:t>-Vulnerable populations are concentrated in the same area, though we are also experiencing a doubling of our seniors and other areas across the city…this map focuses on </a:t>
            </a:r>
          </a:p>
          <a:p>
            <a:pPr marL="600051" lvl="1" indent="-142851">
              <a:buSzPct val="100000"/>
              <a:buFont typeface="Arial"/>
              <a:buChar char="•"/>
            </a:pPr>
            <a:r>
              <a:rPr lang="en-US" dirty="0" smtClean="0">
                <a:latin typeface="Arial" panose="020B0604020202020204" pitchFamily="34" charset="0"/>
                <a:cs typeface="Arial" panose="020B0604020202020204" pitchFamily="34" charset="0"/>
              </a:rPr>
              <a:t>Age</a:t>
            </a:r>
          </a:p>
          <a:p>
            <a:pPr marL="600051" lvl="1" indent="-142851">
              <a:buSzPct val="100000"/>
              <a:buFont typeface="Arial"/>
              <a:buChar char="•"/>
            </a:pPr>
            <a:r>
              <a:rPr lang="en-US" dirty="0" smtClean="0">
                <a:latin typeface="Arial" panose="020B0604020202020204" pitchFamily="34" charset="0"/>
                <a:cs typeface="Arial" panose="020B0604020202020204" pitchFamily="34" charset="0"/>
              </a:rPr>
              <a:t>Race and ethnicity</a:t>
            </a:r>
          </a:p>
          <a:p>
            <a:pPr marL="600051" lvl="1" indent="-142851">
              <a:buSzPct val="100000"/>
              <a:buFont typeface="Arial"/>
              <a:buChar char="•"/>
            </a:pPr>
            <a:r>
              <a:rPr lang="en-US" dirty="0" smtClean="0">
                <a:latin typeface="Arial" panose="020B0604020202020204" pitchFamily="34" charset="0"/>
                <a:cs typeface="Arial" panose="020B0604020202020204" pitchFamily="34" charset="0"/>
              </a:rPr>
              <a:t>Poverty</a:t>
            </a:r>
          </a:p>
          <a:p>
            <a:pPr marL="600051" lvl="1" indent="-142851">
              <a:buSzPct val="100000"/>
              <a:buFont typeface="Arial"/>
              <a:buChar char="•"/>
            </a:pPr>
            <a:r>
              <a:rPr lang="en-US" dirty="0" smtClean="0">
                <a:latin typeface="Arial" panose="020B0604020202020204" pitchFamily="34" charset="0"/>
                <a:cs typeface="Arial" panose="020B0604020202020204" pitchFamily="34" charset="0"/>
              </a:rPr>
              <a:t>Educational attainment</a:t>
            </a:r>
          </a:p>
          <a:p>
            <a:pPr marL="600051" lvl="1" indent="-142851">
              <a:buSzPct val="100000"/>
              <a:buFont typeface="Arial"/>
              <a:buChar char="•"/>
            </a:pPr>
            <a:r>
              <a:rPr lang="en-US" dirty="0" smtClean="0">
                <a:latin typeface="Arial" panose="020B0604020202020204" pitchFamily="34" charset="0"/>
                <a:cs typeface="Arial" panose="020B0604020202020204" pitchFamily="34" charset="0"/>
              </a:rPr>
              <a:t>Linguistic isolation </a:t>
            </a:r>
            <a:endParaRPr lang="en-US" dirty="0" smtClean="0">
              <a:solidFill>
                <a:srgbClr val="FF0000"/>
              </a:solidFill>
              <a:latin typeface="Arial" panose="020B0604020202020204" pitchFamily="34" charset="0"/>
              <a:cs typeface="Arial" panose="020B0604020202020204" pitchFamily="34" charset="0"/>
            </a:endParaRPr>
          </a:p>
          <a:p>
            <a:pPr marL="142851" indent="-142851">
              <a:buSzPct val="100000"/>
              <a:buFont typeface="Arial"/>
              <a:buChar char="•"/>
            </a:pPr>
            <a:r>
              <a:rPr lang="en-US" dirty="0" smtClean="0">
                <a:latin typeface="Arial" panose="020B0604020202020204" pitchFamily="34" charset="0"/>
                <a:cs typeface="Arial" panose="020B0604020202020204" pitchFamily="34" charset="0"/>
              </a:rPr>
              <a:t>Health status </a:t>
            </a:r>
          </a:p>
          <a:p>
            <a:pPr>
              <a:defRPr b="1"/>
            </a:pPr>
            <a:r>
              <a:rPr lang="en-US" b="0" baseline="0" dirty="0" smtClean="0">
                <a:latin typeface="Arial" panose="020B0604020202020204" pitchFamily="34" charset="0"/>
                <a:cs typeface="Arial" panose="020B0604020202020204" pitchFamily="34" charset="0"/>
              </a:rPr>
              <a:t>-Liquefaction speaks for itself… </a:t>
            </a:r>
            <a:endParaRPr lang="en-US" b="0" dirty="0" smtClean="0">
              <a:latin typeface="Arial" panose="020B0604020202020204" pitchFamily="34" charset="0"/>
              <a:cs typeface="Arial" panose="020B0604020202020204" pitchFamily="34" charset="0"/>
            </a:endParaRPr>
          </a:p>
          <a:p>
            <a:pPr>
              <a:defRPr b="1"/>
            </a:pPr>
            <a:endParaRPr lang="en-US" b="0" dirty="0" smtClean="0">
              <a:latin typeface="Arial" panose="020B060402020202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pPr>
              <a:defRPr/>
            </a:pPr>
            <a:r>
              <a:rPr lang="en-US" smtClean="0"/>
              <a:t>Capital Planning Program</a:t>
            </a:r>
            <a:endParaRPr lang="en-US" dirty="0"/>
          </a:p>
        </p:txBody>
      </p:sp>
      <p:sp>
        <p:nvSpPr>
          <p:cNvPr id="5" name="Date Placeholder 4"/>
          <p:cNvSpPr>
            <a:spLocks noGrp="1"/>
          </p:cNvSpPr>
          <p:nvPr>
            <p:ph type="dt" idx="11"/>
          </p:nvPr>
        </p:nvSpPr>
        <p:spPr/>
        <p:txBody>
          <a:bodyPr/>
          <a:lstStyle/>
          <a:p>
            <a:pPr>
              <a:defRPr/>
            </a:pPr>
            <a:fld id="{AD474DA7-86E9-4752-B1B7-2B917927A9D8}" type="datetime1">
              <a:rPr lang="en-US" smtClean="0"/>
              <a:pPr>
                <a:defRPr/>
              </a:pPr>
              <a:t>11/04/2019</a:t>
            </a:fld>
            <a:endParaRPr lang="en-US" dirty="0"/>
          </a:p>
        </p:txBody>
      </p:sp>
      <p:sp>
        <p:nvSpPr>
          <p:cNvPr id="6" name="Footer Placeholder 5"/>
          <p:cNvSpPr>
            <a:spLocks noGrp="1"/>
          </p:cNvSpPr>
          <p:nvPr>
            <p:ph type="ftr" sz="quarter" idx="12"/>
          </p:nvPr>
        </p:nvSpPr>
        <p:spPr/>
        <p:txBody>
          <a:bodyPr/>
          <a:lstStyle/>
          <a:p>
            <a:pPr>
              <a:defRPr/>
            </a:pPr>
            <a:endParaRPr lang="en-US" dirty="0"/>
          </a:p>
        </p:txBody>
      </p:sp>
      <p:sp>
        <p:nvSpPr>
          <p:cNvPr id="7" name="Slide Number Placeholder 6"/>
          <p:cNvSpPr>
            <a:spLocks noGrp="1"/>
          </p:cNvSpPr>
          <p:nvPr>
            <p:ph type="sldNum" sz="quarter" idx="13"/>
          </p:nvPr>
        </p:nvSpPr>
        <p:spPr/>
        <p:txBody>
          <a:bodyPr/>
          <a:lstStyle/>
          <a:p>
            <a:pPr>
              <a:defRPr/>
            </a:pPr>
            <a:fld id="{C2BDD80A-8466-4E2A-B871-5F7E75D7FB8B}" type="slidenum">
              <a:rPr lang="en-US" smtClean="0"/>
              <a:pPr>
                <a:defRPr/>
              </a:pPr>
              <a:t>4</a:t>
            </a:fld>
            <a:endParaRPr lang="en-US" dirty="0"/>
          </a:p>
        </p:txBody>
      </p:sp>
    </p:spTree>
    <p:extLst>
      <p:ext uri="{BB962C8B-B14F-4D97-AF65-F5344CB8AC3E}">
        <p14:creationId xmlns:p14="http://schemas.microsoft.com/office/powerpoint/2010/main" val="397589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marL="0" indent="0">
              <a:lnSpc>
                <a:spcPct val="90000"/>
              </a:lnSpc>
              <a:spcBef>
                <a:spcPts val="700"/>
              </a:spcBef>
              <a:buClr>
                <a:srgbClr val="FFB547"/>
              </a:buClr>
              <a:buSzPct val="70000"/>
              <a:buFont typeface="Wingdings 2" pitchFamily="18" charset="2"/>
              <a:buNone/>
            </a:pPr>
            <a:r>
              <a:rPr lang="en-US" sz="1200" dirty="0" smtClean="0">
                <a:solidFill>
                  <a:prstClr val="black"/>
                </a:solidFill>
                <a:latin typeface="+mn-lt"/>
              </a:rPr>
              <a:t>City developed</a:t>
            </a:r>
            <a:r>
              <a:rPr lang="en-US" sz="1200" baseline="0" dirty="0" smtClean="0">
                <a:solidFill>
                  <a:prstClr val="black"/>
                </a:solidFill>
                <a:latin typeface="+mn-lt"/>
              </a:rPr>
              <a:t> an action plan in 2017 and is currently developing a long term SLR Strategy. The implications are huge under what we could be facing. </a:t>
            </a:r>
            <a:r>
              <a:rPr lang="en-US" sz="1200" dirty="0" smtClean="0">
                <a:solidFill>
                  <a:prstClr val="black"/>
                </a:solidFill>
                <a:latin typeface="+mn-lt"/>
              </a:rPr>
              <a:t>Citywide interagency cooperation and data vetting through a</a:t>
            </a:r>
            <a:r>
              <a:rPr lang="en-US" sz="1200" baseline="0" dirty="0" smtClean="0">
                <a:solidFill>
                  <a:prstClr val="black"/>
                </a:solidFill>
                <a:latin typeface="+mn-lt"/>
              </a:rPr>
              <a:t> SLR </a:t>
            </a:r>
            <a:r>
              <a:rPr lang="en-US" sz="1200" dirty="0" smtClean="0">
                <a:solidFill>
                  <a:prstClr val="black"/>
                </a:solidFill>
                <a:latin typeface="+mn-lt"/>
              </a:rPr>
              <a:t>Vulnerability and Consequence</a:t>
            </a:r>
            <a:r>
              <a:rPr lang="en-US" sz="1200" baseline="0" dirty="0" smtClean="0">
                <a:solidFill>
                  <a:prstClr val="black"/>
                </a:solidFill>
                <a:latin typeface="+mn-lt"/>
              </a:rPr>
              <a:t> Assessment that will lead to a broader action plan. </a:t>
            </a:r>
            <a:endParaRPr lang="en-US" sz="1200" dirty="0" smtClean="0">
              <a:solidFill>
                <a:prstClr val="black"/>
              </a:solidFill>
              <a:latin typeface="+mn-lt"/>
            </a:endParaRPr>
          </a:p>
          <a:p>
            <a:endParaRPr dirty="0">
              <a:latin typeface="+mn-lt"/>
            </a:endParaRPr>
          </a:p>
        </p:txBody>
      </p:sp>
      <p:sp>
        <p:nvSpPr>
          <p:cNvPr id="96" name="Shape 9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50840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Reslient</a:t>
            </a:r>
            <a:r>
              <a:rPr lang="en-US" b="1" baseline="0" dirty="0" err="1" smtClean="0"/>
              <a:t>SF</a:t>
            </a:r>
            <a:r>
              <a:rPr lang="en-US" b="1" baseline="0" dirty="0" smtClean="0"/>
              <a:t>, </a:t>
            </a:r>
            <a:r>
              <a:rPr lang="en-US" b="1" dirty="0" smtClean="0"/>
              <a:t>HCR, Climate Action Plan, SLR Guidance,</a:t>
            </a:r>
            <a:r>
              <a:rPr lang="en-US" b="1" baseline="0" dirty="0" smtClean="0"/>
              <a:t> SLR Action Plan, ESIP, etc.  </a:t>
            </a:r>
            <a:endParaRPr lang="en-US" b="1" dirty="0" smtClean="0"/>
          </a:p>
          <a:p>
            <a:endParaRPr lang="en-US" b="1" dirty="0" smtClean="0"/>
          </a:p>
          <a:p>
            <a:r>
              <a:rPr lang="en-US" b="1" dirty="0" smtClean="0"/>
              <a:t>Compliance</a:t>
            </a:r>
            <a:r>
              <a:rPr lang="en-US" dirty="0" smtClean="0"/>
              <a:t> with FEMA, SB 379, C40 Commitment </a:t>
            </a:r>
          </a:p>
          <a:p>
            <a:r>
              <a:rPr lang="en-US" b="1" dirty="0" smtClean="0"/>
              <a:t>Direction setting </a:t>
            </a:r>
            <a:r>
              <a:rPr lang="en-US" dirty="0" smtClean="0"/>
              <a:t>for future capital planning, area planning, policy and program development </a:t>
            </a:r>
          </a:p>
          <a:p>
            <a:r>
              <a:rPr lang="en-US" b="1" dirty="0" smtClean="0"/>
              <a:t>Greater alignment </a:t>
            </a:r>
            <a:r>
              <a:rPr lang="en-US" dirty="0" smtClean="0"/>
              <a:t>– bringing departmental hazard mitigation and climate adaptation work under a citywide framework</a:t>
            </a:r>
          </a:p>
          <a:p>
            <a:pPr lvl="0"/>
            <a:r>
              <a:rPr lang="en-US" b="1" dirty="0" smtClean="0"/>
              <a:t>Greater community support </a:t>
            </a:r>
            <a:r>
              <a:rPr lang="en-US" dirty="0" smtClean="0"/>
              <a:t>for taking action to reduce hazard and climate risks</a:t>
            </a:r>
          </a:p>
          <a:p>
            <a:endParaRPr lang="en-US" dirty="0" smtClean="0"/>
          </a:p>
          <a:p>
            <a:pPr marL="257175" indent="-257175">
              <a:spcBef>
                <a:spcPts val="900"/>
              </a:spcBef>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lIns="93177" tIns="46589" rIns="93177" bIns="46589"/>
          <a:lstStyle/>
          <a:p>
            <a:pPr>
              <a:defRPr/>
            </a:pPr>
            <a:r>
              <a:rPr lang="en-US" smtClean="0"/>
              <a:t>Capital Planning Program</a:t>
            </a:r>
            <a:endParaRPr lang="en-US" dirty="0"/>
          </a:p>
        </p:txBody>
      </p:sp>
      <p:sp>
        <p:nvSpPr>
          <p:cNvPr id="5" name="Date Placeholder 4"/>
          <p:cNvSpPr>
            <a:spLocks noGrp="1"/>
          </p:cNvSpPr>
          <p:nvPr>
            <p:ph type="dt" idx="11"/>
          </p:nvPr>
        </p:nvSpPr>
        <p:spPr/>
        <p:txBody>
          <a:bodyPr lIns="93177" tIns="46589" rIns="93177" bIns="46589"/>
          <a:lstStyle/>
          <a:p>
            <a:pPr>
              <a:defRPr/>
            </a:pPr>
            <a:fld id="{BEFDFC1B-0DC7-4F6B-B3A2-E79B5C631E1F}" type="datetime1">
              <a:rPr lang="en-US" smtClean="0"/>
              <a:t>11/04/2019</a:t>
            </a:fld>
            <a:endParaRPr lang="en-US" dirty="0"/>
          </a:p>
        </p:txBody>
      </p:sp>
      <p:sp>
        <p:nvSpPr>
          <p:cNvPr id="6" name="Footer Placeholder 5"/>
          <p:cNvSpPr>
            <a:spLocks noGrp="1"/>
          </p:cNvSpPr>
          <p:nvPr>
            <p:ph type="ftr" sz="quarter" idx="12"/>
          </p:nvPr>
        </p:nvSpPr>
        <p:spPr/>
        <p:txBody>
          <a:bodyPr lIns="93177" tIns="46589" rIns="93177" bIns="46589"/>
          <a:lstStyle/>
          <a:p>
            <a:pPr>
              <a:defRPr/>
            </a:pPr>
            <a:endParaRPr lang="en-US" dirty="0"/>
          </a:p>
        </p:txBody>
      </p:sp>
      <p:sp>
        <p:nvSpPr>
          <p:cNvPr id="7" name="Slide Number Placeholder 6"/>
          <p:cNvSpPr>
            <a:spLocks noGrp="1"/>
          </p:cNvSpPr>
          <p:nvPr>
            <p:ph type="sldNum" sz="quarter" idx="13"/>
          </p:nvPr>
        </p:nvSpPr>
        <p:spPr/>
        <p:txBody>
          <a:bodyPr lIns="93177" tIns="46589" rIns="93177" bIns="46589"/>
          <a:lstStyle/>
          <a:p>
            <a:pPr>
              <a:defRPr/>
            </a:pPr>
            <a:fld id="{C2BDD80A-8466-4E2A-B871-5F7E75D7FB8B}" type="slidenum">
              <a:rPr lang="en-US" smtClean="0"/>
              <a:pPr>
                <a:defRPr/>
              </a:pPr>
              <a:t>6</a:t>
            </a:fld>
            <a:endParaRPr lang="en-US" dirty="0"/>
          </a:p>
        </p:txBody>
      </p:sp>
    </p:spTree>
    <p:extLst>
      <p:ext uri="{BB962C8B-B14F-4D97-AF65-F5344CB8AC3E}">
        <p14:creationId xmlns:p14="http://schemas.microsoft.com/office/powerpoint/2010/main" val="245523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San Francisco’s Bay waterfront is a vital part of the City’s identity. A major earthquake could produce serious damage along the waterfront that could have major ramifications for the City’s recovery and economy. </a:t>
            </a:r>
            <a:endParaRPr lang="en-US" dirty="0"/>
          </a:p>
          <a:p>
            <a:endParaRPr lang="en-US" dirty="0"/>
          </a:p>
          <a:p>
            <a:pPr marL="178307" indent="-178307" defTabSz="950969">
              <a:buFont typeface="Arial" panose="020B0604020202020204" pitchFamily="34" charset="0"/>
              <a:buChar char="•"/>
              <a:defRPr/>
            </a:pPr>
            <a:r>
              <a:rPr lang="en-US" dirty="0"/>
              <a:t>A major, local seismic</a:t>
            </a:r>
            <a:r>
              <a:rPr lang="en-US" baseline="0" dirty="0"/>
              <a:t> event could irreparably damage the Embarcadero Historic District.</a:t>
            </a:r>
            <a:endParaRPr lang="en-US" dirty="0"/>
          </a:p>
          <a:p>
            <a:pPr marL="178307" indent="-178307" defTabSz="950969">
              <a:buFont typeface="Arial" panose="020B0604020202020204" pitchFamily="34" charset="0"/>
              <a:buChar char="•"/>
              <a:defRPr/>
            </a:pPr>
            <a:r>
              <a:rPr lang="en-US" dirty="0"/>
              <a:t>This area is a major economic contributor, with $2.1 bill/year in Port rent, business income, wages</a:t>
            </a:r>
            <a:r>
              <a:rPr lang="en-US" baseline="0" dirty="0"/>
              <a:t> is at risk. </a:t>
            </a:r>
          </a:p>
          <a:p>
            <a:pPr marL="178307" indent="-178307" defTabSz="950969">
              <a:buFont typeface="Arial" panose="020B0604020202020204" pitchFamily="34" charset="0"/>
              <a:buChar char="•"/>
              <a:defRPr/>
            </a:pPr>
            <a:r>
              <a:rPr lang="en-US" baseline="0" dirty="0"/>
              <a:t>The maritime industry, including ferries, is expected to play a major role in earthquake recovery – subject to continued access. </a:t>
            </a:r>
          </a:p>
          <a:p>
            <a:pPr marL="178307" indent="-178307" algn="l" defTabSz="950969" rtl="0">
              <a:spcBef>
                <a:spcPts val="0"/>
              </a:spcBef>
              <a:buFont typeface="Arial" panose="020B0604020202020204" pitchFamily="34" charset="0"/>
              <a:buChar char="•"/>
              <a:defRPr/>
            </a:pPr>
            <a:r>
              <a:rPr lang="en-US" baseline="0" dirty="0"/>
              <a:t>Damaged utilities along the seawall leading to l</a:t>
            </a:r>
            <a:r>
              <a:rPr lang="en-US" dirty="0"/>
              <a:t>oss of water, sewer, power</a:t>
            </a:r>
            <a:r>
              <a:rPr lang="en-US" baseline="0" dirty="0"/>
              <a:t> and gas </a:t>
            </a:r>
            <a:r>
              <a:rPr lang="en-US" dirty="0"/>
              <a:t>services to waterfront and portions</a:t>
            </a:r>
            <a:r>
              <a:rPr lang="en-US" baseline="0" dirty="0"/>
              <a:t> of the </a:t>
            </a:r>
            <a:r>
              <a:rPr lang="en-US" dirty="0"/>
              <a:t>City.</a:t>
            </a:r>
          </a:p>
          <a:p>
            <a:pPr marL="178307" indent="-178307" algn="l" defTabSz="950969" rtl="0">
              <a:spcBef>
                <a:spcPts val="0"/>
              </a:spcBef>
              <a:buFont typeface="Arial" panose="020B0604020202020204" pitchFamily="34" charset="0"/>
              <a:buChar char="•"/>
              <a:defRPr/>
            </a:pPr>
            <a:r>
              <a:rPr lang="en-US" dirty="0"/>
              <a:t>The Embarcadero will serve as a vital point of exit for hundreds of thousands</a:t>
            </a:r>
            <a:r>
              <a:rPr lang="en-US" baseline="0" dirty="0"/>
              <a:t> of Downtown workers, to clear debris from Downtown and deliver supplies to the City</a:t>
            </a:r>
            <a:r>
              <a:rPr lang="en-US" baseline="0" dirty="0" smtClean="0"/>
              <a:t>.</a:t>
            </a:r>
          </a:p>
          <a:p>
            <a:pPr marL="178307" indent="-178307" algn="l" defTabSz="950969" rtl="0">
              <a:spcBef>
                <a:spcPts val="0"/>
              </a:spcBef>
              <a:buFont typeface="Arial" panose="020B0604020202020204" pitchFamily="34" charset="0"/>
              <a:buChar char="•"/>
              <a:defRPr/>
            </a:pPr>
            <a:endParaRPr lang="en-US" baseline="0" dirty="0" smtClean="0"/>
          </a:p>
          <a:p>
            <a:pPr marL="178307" indent="-178307" algn="l" defTabSz="950969" rtl="0">
              <a:spcBef>
                <a:spcPts val="0"/>
              </a:spcBef>
              <a:buFont typeface="Arial" panose="020B0604020202020204" pitchFamily="34" charset="0"/>
              <a:buChar char="•"/>
              <a:defRPr/>
            </a:pPr>
            <a:r>
              <a:rPr lang="en-US" dirty="0" smtClean="0"/>
              <a:t>The Embarcadero will play a pivotal role post-disaster,</a:t>
            </a:r>
            <a:r>
              <a:rPr lang="en-US" baseline="0" dirty="0" smtClean="0"/>
              <a:t> helping people from downtown exit the City, providing staging areas to receive supplies and remove debris, and permitting access to downtown for first responders.  The existing auxiliary water supply system is fed through intakes that enable the flow of water supply from San Francisco Bay.</a:t>
            </a:r>
            <a:endParaRPr lang="en-US" dirty="0" smtClean="0"/>
          </a:p>
          <a:p>
            <a:pPr marL="178307" indent="-178307" algn="l" defTabSz="950969" rtl="0">
              <a:spcBef>
                <a:spcPts val="0"/>
              </a:spcBef>
              <a:buFont typeface="Arial" panose="020B0604020202020204" pitchFamily="34" charset="0"/>
              <a:buChar char="•"/>
              <a:defRPr/>
            </a:pPr>
            <a:endParaRPr lang="en-US" dirty="0"/>
          </a:p>
          <a:p>
            <a:pPr defTabSz="950969">
              <a:defRPr/>
            </a:pPr>
            <a:endParaRPr lang="en-US" baseline="0" dirty="0"/>
          </a:p>
        </p:txBody>
      </p:sp>
      <p:sp>
        <p:nvSpPr>
          <p:cNvPr id="4" name="Slide Number Placeholder 3"/>
          <p:cNvSpPr>
            <a:spLocks noGrp="1"/>
          </p:cNvSpPr>
          <p:nvPr>
            <p:ph type="sldNum" sz="quarter" idx="10"/>
          </p:nvPr>
        </p:nvSpPr>
        <p:spPr/>
        <p:txBody>
          <a:bodyPr lIns="93177" tIns="46589" rIns="93177" bIns="46589"/>
          <a:lstStyle/>
          <a:p>
            <a:pPr algn="r" defTabSz="465887" hangingPunct="1">
              <a:defRPr/>
            </a:pPr>
            <a:fld id="{C19EE0E1-D117-4FDD-A6AB-A3AF45F3BDB4}" type="slidenum">
              <a:rPr lang="en-US" sz="1200" kern="1200">
                <a:solidFill>
                  <a:prstClr val="black"/>
                </a:solidFill>
                <a:ea typeface="+mn-ea"/>
                <a:cs typeface="+mn-cs"/>
              </a:rPr>
              <a:pPr algn="r" defTabSz="465887" hangingPunct="1">
                <a:defRPr/>
              </a:pPr>
              <a:t>8</a:t>
            </a:fld>
            <a:endParaRPr lang="en-US" sz="1200" kern="1200">
              <a:solidFill>
                <a:prstClr val="black"/>
              </a:solidFill>
              <a:ea typeface="+mn-ea"/>
              <a:cs typeface="+mn-cs"/>
            </a:endParaRPr>
          </a:p>
        </p:txBody>
      </p:sp>
    </p:spTree>
    <p:extLst>
      <p:ext uri="{BB962C8B-B14F-4D97-AF65-F5344CB8AC3E}">
        <p14:creationId xmlns:p14="http://schemas.microsoft.com/office/powerpoint/2010/main" val="258097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07" indent="-178307">
              <a:buFont typeface="Arial" panose="020B0604020202020204" pitchFamily="34" charset="0"/>
              <a:buChar char="•"/>
            </a:pPr>
            <a:r>
              <a:rPr lang="en-US" baseline="0" dirty="0"/>
              <a:t>In a major seismic event, strong ground shaking is expected to cause the fill behind the seawall to liquefy, increasing pressure and causing the Seawall to move </a:t>
            </a:r>
            <a:r>
              <a:rPr lang="en-US" baseline="0" dirty="0" err="1"/>
              <a:t>bayward</a:t>
            </a:r>
            <a:r>
              <a:rPr lang="en-US" baseline="0" dirty="0"/>
              <a:t> of several feet.</a:t>
            </a:r>
          </a:p>
          <a:p>
            <a:endParaRPr lang="en-US" baseline="0" dirty="0"/>
          </a:p>
          <a:p>
            <a:pPr marL="178307" indent="-178307">
              <a:buFont typeface="Arial" panose="020B0604020202020204" pitchFamily="34" charset="0"/>
              <a:buChar char="•"/>
            </a:pPr>
            <a:r>
              <a:rPr lang="en-US" baseline="0" dirty="0"/>
              <a:t>This type of movement will fracture piles supporting historic bulkhead walls and wharves, rupture utilities, and damage surface structures including the Promenade, Roadway, and Light Rail tracks.</a:t>
            </a:r>
          </a:p>
          <a:p>
            <a:endParaRPr lang="en-US" dirty="0"/>
          </a:p>
        </p:txBody>
      </p:sp>
      <p:sp>
        <p:nvSpPr>
          <p:cNvPr id="4" name="Slide Number Placeholder 3"/>
          <p:cNvSpPr>
            <a:spLocks noGrp="1"/>
          </p:cNvSpPr>
          <p:nvPr>
            <p:ph type="sldNum" sz="quarter" idx="10"/>
          </p:nvPr>
        </p:nvSpPr>
        <p:spPr/>
        <p:txBody>
          <a:bodyPr lIns="93177" tIns="46589" rIns="93177" bIns="46589"/>
          <a:lstStyle/>
          <a:p>
            <a:pPr algn="r" defTabSz="465887" hangingPunct="1">
              <a:defRPr/>
            </a:pPr>
            <a:fld id="{C19EE0E1-D117-4FDD-A6AB-A3AF45F3BDB4}" type="slidenum">
              <a:rPr lang="en-US" sz="1200" kern="1200">
                <a:solidFill>
                  <a:prstClr val="black"/>
                </a:solidFill>
                <a:ea typeface="+mn-ea"/>
                <a:cs typeface="+mn-cs"/>
              </a:rPr>
              <a:pPr algn="r" defTabSz="465887" hangingPunct="1">
                <a:defRPr/>
              </a:pPr>
              <a:t>9</a:t>
            </a:fld>
            <a:endParaRPr lang="en-US" sz="1200" kern="1200">
              <a:solidFill>
                <a:prstClr val="black"/>
              </a:solidFill>
              <a:ea typeface="+mn-ea"/>
              <a:cs typeface="+mn-cs"/>
            </a:endParaRPr>
          </a:p>
        </p:txBody>
      </p:sp>
    </p:spTree>
    <p:extLst>
      <p:ext uri="{BB962C8B-B14F-4D97-AF65-F5344CB8AC3E}">
        <p14:creationId xmlns:p14="http://schemas.microsoft.com/office/powerpoint/2010/main" val="66281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707" indent="-171707">
              <a:buFont typeface="Arial" panose="020B0604020202020204" pitchFamily="34" charset="0"/>
              <a:buChar char="•"/>
            </a:pPr>
            <a:r>
              <a:rPr lang="en-US" sz="1100" dirty="0"/>
              <a:t>After</a:t>
            </a:r>
            <a:r>
              <a:rPr lang="en-US" sz="1100" baseline="0" dirty="0"/>
              <a:t> the heat map was created, the group </a:t>
            </a:r>
            <a:r>
              <a:rPr lang="en-US" sz="1100" dirty="0"/>
              <a:t>also critically analyzed the top-rated sources in follow-up discussions to ensure the usefulness of the scoring process</a:t>
            </a:r>
          </a:p>
          <a:p>
            <a:pPr marL="171450" indent="-171450">
              <a:buFont typeface="Arial" panose="020B0604020202020204" pitchFamily="34" charset="0"/>
              <a:buChar char="•"/>
            </a:pPr>
            <a:r>
              <a:rPr lang="en-US" sz="1100" dirty="0"/>
              <a:t>The SFWG reviewed the results with the following 5 high-level considerations in mind: </a:t>
            </a:r>
          </a:p>
          <a:p>
            <a:pPr marL="629593" lvl="1" indent="-171707">
              <a:buFont typeface="Arial" panose="020B0604020202020204" pitchFamily="34" charset="0"/>
              <a:buChar char="•"/>
            </a:pPr>
            <a:r>
              <a:rPr lang="en-US" sz="1100" u="sng" dirty="0"/>
              <a:t>Revenue Generating Potential:</a:t>
            </a:r>
            <a:r>
              <a:rPr lang="en-US" sz="1100" dirty="0"/>
              <a:t> How much revenue can this funding strategy realistically offer the Project given how long the funding source can last?</a:t>
            </a:r>
          </a:p>
          <a:p>
            <a:pPr marL="629593" lvl="1" indent="-171707">
              <a:buFont typeface="Arial" panose="020B0604020202020204" pitchFamily="34" charset="0"/>
              <a:buChar char="•"/>
            </a:pPr>
            <a:r>
              <a:rPr lang="en-US" sz="1100" u="sng" dirty="0"/>
              <a:t>Timing:</a:t>
            </a:r>
            <a:r>
              <a:rPr lang="en-US" sz="1100" dirty="0"/>
              <a:t> When will funds from this strategy become available?</a:t>
            </a:r>
          </a:p>
          <a:p>
            <a:pPr marL="629593" lvl="1" indent="-171707">
              <a:buFont typeface="Arial" panose="020B0604020202020204" pitchFamily="34" charset="0"/>
              <a:buChar char="•"/>
            </a:pPr>
            <a:r>
              <a:rPr lang="en-US" sz="1100" u="sng" dirty="0"/>
              <a:t>Administrative Complexity</a:t>
            </a:r>
            <a:r>
              <a:rPr lang="en-US" sz="1100" dirty="0"/>
              <a:t>: How complicated will it be to implement this strategy and is it under City control?</a:t>
            </a:r>
          </a:p>
          <a:p>
            <a:pPr marL="629593" lvl="1" indent="-171707">
              <a:buFont typeface="Arial" panose="020B0604020202020204" pitchFamily="34" charset="0"/>
              <a:buChar char="•"/>
            </a:pPr>
            <a:r>
              <a:rPr lang="en-US" sz="1100" u="sng" dirty="0"/>
              <a:t>Political Feasibility:</a:t>
            </a:r>
            <a:r>
              <a:rPr lang="en-US" sz="1100" dirty="0"/>
              <a:t> How likely is it that this strategy can be passed at the federal, state, regional, and/or local level?</a:t>
            </a:r>
          </a:p>
          <a:p>
            <a:pPr marL="629593" lvl="1" indent="-171707">
              <a:buFont typeface="Arial" panose="020B0604020202020204" pitchFamily="34" charset="0"/>
              <a:buChar char="•"/>
            </a:pPr>
            <a:r>
              <a:rPr lang="en-US" sz="1100" u="sng" dirty="0"/>
              <a:t>Cost Burden:</a:t>
            </a:r>
            <a:r>
              <a:rPr lang="en-US" sz="1100" dirty="0"/>
              <a:t> As a set of recommendations, are we distributing the Seawall’s cost equitably among all those who rely upon it: residents, businesses, visitors, the Bay Area regionally, the State of California, and the U.S. federal government? </a:t>
            </a:r>
          </a:p>
          <a:p>
            <a:pPr marL="629593" lvl="1" indent="-171707" defTabSz="915772">
              <a:buFont typeface="Arial" panose="020B0604020202020204" pitchFamily="34" charset="0"/>
              <a:buChar char="•"/>
              <a:defRPr/>
            </a:pPr>
            <a:endParaRPr lang="en-US" dirty="0"/>
          </a:p>
          <a:p>
            <a:pPr marL="629593" lvl="1" indent="-171707">
              <a:buFont typeface="Arial" panose="020B0604020202020204" pitchFamily="34" charset="0"/>
              <a:buChar char="•"/>
            </a:pPr>
            <a:endParaRPr lang="en-US" dirty="0"/>
          </a:p>
        </p:txBody>
      </p:sp>
    </p:spTree>
    <p:extLst>
      <p:ext uri="{BB962C8B-B14F-4D97-AF65-F5344CB8AC3E}">
        <p14:creationId xmlns:p14="http://schemas.microsoft.com/office/powerpoint/2010/main" val="3085235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 typeface="Arial" panose="020B0604020202020204" pitchFamily="34" charset="0"/>
              <a:buChar char="•"/>
            </a:pPr>
            <a:r>
              <a:rPr lang="en-US" dirty="0"/>
              <a:t>From there the group created our recommendations </a:t>
            </a:r>
          </a:p>
          <a:p>
            <a:pPr marL="171707" indent="-171707">
              <a:buFont typeface="Arial" panose="020B0604020202020204" pitchFamily="34" charset="0"/>
              <a:buChar char="•"/>
            </a:pPr>
            <a:r>
              <a:rPr lang="en-US" dirty="0"/>
              <a:t>The</a:t>
            </a:r>
            <a:r>
              <a:rPr lang="en-US" baseline="0" dirty="0"/>
              <a:t> group decided to recommend 17 sources, 9 of which could produce meaningful proceeds for the Project. </a:t>
            </a:r>
          </a:p>
          <a:p>
            <a:pPr marL="171707" indent="-171707">
              <a:buFont typeface="Arial" panose="020B0604020202020204" pitchFamily="34" charset="0"/>
              <a:buChar char="•"/>
            </a:pPr>
            <a:r>
              <a:rPr lang="en-US" baseline="0" dirty="0"/>
              <a:t>These recommendations are organized in 3 sets of recommended funding sources: </a:t>
            </a:r>
          </a:p>
          <a:p>
            <a:pPr marL="629593" lvl="1" indent="-171707">
              <a:buFont typeface="Arial" panose="020B0604020202020204" pitchFamily="34" charset="0"/>
              <a:buChar char="•"/>
            </a:pPr>
            <a:r>
              <a:rPr lang="en-US" baseline="0" dirty="0"/>
              <a:t>6 primary recommendations that the Port and the City should immediately pursue </a:t>
            </a:r>
          </a:p>
          <a:p>
            <a:pPr marL="629593" lvl="1" indent="-171707">
              <a:buFont typeface="Arial" panose="020B0604020202020204" pitchFamily="34" charset="0"/>
              <a:buChar char="•"/>
            </a:pPr>
            <a:r>
              <a:rPr lang="en-US" baseline="0" dirty="0"/>
              <a:t>3 secondary recommendations that could also produce meaningful proceeds for the Project</a:t>
            </a:r>
          </a:p>
          <a:p>
            <a:pPr marL="629593" lvl="1" indent="-171707">
              <a:buFont typeface="Arial" panose="020B0604020202020204" pitchFamily="34" charset="0"/>
              <a:buChar char="•"/>
            </a:pPr>
            <a:r>
              <a:rPr lang="en-US" baseline="0" dirty="0"/>
              <a:t>8 supplementary recommendations that have low revenue potential or political feasibility but are related to the Project and still worth pursuing</a:t>
            </a:r>
          </a:p>
          <a:p>
            <a:pPr marL="171707" indent="-171707">
              <a:buFont typeface="Arial" panose="020B0604020202020204" pitchFamily="34" charset="0"/>
              <a:buChar char="•"/>
            </a:pPr>
            <a:r>
              <a:rPr lang="en-US" baseline="0" dirty="0"/>
              <a:t>I will now dive into each of the recommendations. Just note, they are not presented in any priority order, just in alphabetical order. The only exception is the </a:t>
            </a:r>
            <a:r>
              <a:rPr lang="en-US" dirty="0"/>
              <a:t>G.O. Bond strategy, which is presented first because the Port and the City are already in process of pursuing this strategy. </a:t>
            </a:r>
            <a:endParaRPr lang="en-US" i="0" baseline="0" dirty="0"/>
          </a:p>
        </p:txBody>
      </p:sp>
    </p:spTree>
    <p:extLst>
      <p:ext uri="{BB962C8B-B14F-4D97-AF65-F5344CB8AC3E}">
        <p14:creationId xmlns:p14="http://schemas.microsoft.com/office/powerpoint/2010/main" val="1118684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ed75ccf_022: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5ed75ccf_022: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endParaRPr dirty="0"/>
          </a:p>
        </p:txBody>
      </p:sp>
    </p:spTree>
    <p:extLst>
      <p:ext uri="{BB962C8B-B14F-4D97-AF65-F5344CB8AC3E}">
        <p14:creationId xmlns:p14="http://schemas.microsoft.com/office/powerpoint/2010/main" val="359681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A3AF41-B427-44A6-B239-B83F25EB2324}" type="datetimeFigureOut">
              <a:rPr lang="en-US" smtClean="0"/>
              <a:t>11/04/2019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403854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3AF41-B427-44A6-B239-B83F25EB2324}" type="datetimeFigureOut">
              <a:rPr lang="en-US" smtClean="0"/>
              <a:t>11/04/2019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201724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3AF41-B427-44A6-B239-B83F25EB2324}" type="datetimeFigureOut">
              <a:rPr lang="en-US" smtClean="0"/>
              <a:t>11/04/2019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2492378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2185C5"/>
        </a:solidFill>
        <a:effectLst/>
      </p:bgPr>
    </p:bg>
    <p:spTree>
      <p:nvGrpSpPr>
        <p:cNvPr id="1" name="Shape 78"/>
        <p:cNvGrpSpPr/>
        <p:nvPr/>
      </p:nvGrpSpPr>
      <p:grpSpPr>
        <a:xfrm>
          <a:off x="0" y="0"/>
          <a:ext cx="0" cy="0"/>
          <a:chOff x="0" y="0"/>
          <a:chExt cx="0" cy="0"/>
        </a:xfrm>
      </p:grpSpPr>
      <p:sp>
        <p:nvSpPr>
          <p:cNvPr id="79" name="Google Shape;79;p11"/>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11"/>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11"/>
          <p:cNvSpPr/>
          <p:nvPr/>
        </p:nvSpPr>
        <p:spPr>
          <a:xfrm>
            <a:off x="0" y="6755100"/>
            <a:ext cx="1191600" cy="10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11"/>
          <p:cNvSpPr/>
          <p:nvPr/>
        </p:nvSpPr>
        <p:spPr>
          <a:xfrm>
            <a:off x="1191613" y="6755100"/>
            <a:ext cx="86168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11"/>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73169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191600" y="274650"/>
            <a:ext cx="86168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smtClean="0"/>
              <a:t>Click to edit Master title style</a:t>
            </a:r>
            <a:endParaRPr dirty="0"/>
          </a:p>
        </p:txBody>
      </p:sp>
      <p:sp>
        <p:nvSpPr>
          <p:cNvPr id="33" name="Google Shape;33;p5"/>
          <p:cNvSpPr txBox="1">
            <a:spLocks noGrp="1"/>
          </p:cNvSpPr>
          <p:nvPr>
            <p:ph type="body" idx="1"/>
          </p:nvPr>
        </p:nvSpPr>
        <p:spPr>
          <a:xfrm>
            <a:off x="1191600" y="1831450"/>
            <a:ext cx="8616800" cy="47364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atin typeface="+mj-lt"/>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pPr lvl="0"/>
            <a:r>
              <a:rPr lang="en-US" smtClean="0"/>
              <a:t>Edit Master text styles</a:t>
            </a:r>
          </a:p>
        </p:txBody>
      </p:sp>
      <p:sp>
        <p:nvSpPr>
          <p:cNvPr id="34" name="Google Shape;34;p5"/>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5"/>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5"/>
          <p:cNvSpPr/>
          <p:nvPr/>
        </p:nvSpPr>
        <p:spPr>
          <a:xfrm>
            <a:off x="0" y="6755100"/>
            <a:ext cx="11916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5"/>
          <p:cNvSpPr/>
          <p:nvPr/>
        </p:nvSpPr>
        <p:spPr>
          <a:xfrm>
            <a:off x="1191613" y="6755100"/>
            <a:ext cx="86168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5"/>
          <p:cNvSpPr txBox="1">
            <a:spLocks noGrp="1"/>
          </p:cNvSpPr>
          <p:nvPr>
            <p:ph type="sldNum" idx="12"/>
          </p:nvPr>
        </p:nvSpPr>
        <p:spPr>
          <a:xfrm>
            <a:off x="342654" y="6149950"/>
            <a:ext cx="731600" cy="41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061338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2185C5"/>
        </a:solidFill>
        <a:effectLst/>
      </p:bgPr>
    </p:bg>
    <p:spTree>
      <p:nvGrpSpPr>
        <p:cNvPr id="1" name="Shape 78"/>
        <p:cNvGrpSpPr/>
        <p:nvPr/>
      </p:nvGrpSpPr>
      <p:grpSpPr>
        <a:xfrm>
          <a:off x="0" y="0"/>
          <a:ext cx="0" cy="0"/>
          <a:chOff x="0" y="0"/>
          <a:chExt cx="0" cy="0"/>
        </a:xfrm>
      </p:grpSpPr>
      <p:sp>
        <p:nvSpPr>
          <p:cNvPr id="79" name="Google Shape;79;p11"/>
          <p:cNvSpPr/>
          <p:nvPr/>
        </p:nvSpPr>
        <p:spPr>
          <a:xfrm>
            <a:off x="9808488" y="6755100"/>
            <a:ext cx="11916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11"/>
          <p:cNvSpPr/>
          <p:nvPr/>
        </p:nvSpPr>
        <p:spPr>
          <a:xfrm>
            <a:off x="11000416" y="6755100"/>
            <a:ext cx="11916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11"/>
          <p:cNvSpPr/>
          <p:nvPr/>
        </p:nvSpPr>
        <p:spPr>
          <a:xfrm>
            <a:off x="0" y="6755100"/>
            <a:ext cx="1191600" cy="102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11"/>
          <p:cNvSpPr/>
          <p:nvPr/>
        </p:nvSpPr>
        <p:spPr>
          <a:xfrm>
            <a:off x="1191613" y="6755100"/>
            <a:ext cx="86168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11"/>
          <p:cNvSpPr txBox="1">
            <a:spLocks noGrp="1"/>
          </p:cNvSpPr>
          <p:nvPr>
            <p:ph type="sldNum" idx="12"/>
          </p:nvPr>
        </p:nvSpPr>
        <p:spPr>
          <a:xfrm>
            <a:off x="11307433" y="6364177"/>
            <a:ext cx="731600" cy="4179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94648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BD4A67-D1F2-0A4C-AC0D-216C2D6CF4A1}"/>
              </a:ext>
            </a:extLst>
          </p:cNvPr>
          <p:cNvSpPr>
            <a:spLocks noGrp="1"/>
          </p:cNvSpPr>
          <p:nvPr>
            <p:ph type="title" hasCustomPrompt="1"/>
          </p:nvPr>
        </p:nvSpPr>
        <p:spPr>
          <a:xfrm>
            <a:off x="1153885" y="1606098"/>
            <a:ext cx="10515600" cy="636360"/>
          </a:xfrm>
          <a:prstGeom prst="rect">
            <a:avLst/>
          </a:prstGeom>
        </p:spPr>
        <p:txBody>
          <a:bodyPr/>
          <a:lstStyle>
            <a:lvl1pPr>
              <a:defRPr b="0">
                <a:solidFill>
                  <a:srgbClr val="F26124"/>
                </a:solidFill>
                <a:latin typeface="Arial" panose="020B0604020202020204" pitchFamily="34" charset="0"/>
                <a:cs typeface="Arial" panose="020B0604020202020204" pitchFamily="34" charset="0"/>
              </a:defRPr>
            </a:lvl1pPr>
          </a:lstStyle>
          <a:p>
            <a:r>
              <a:rPr lang="en-US" dirty="0"/>
              <a:t>Slide Title</a:t>
            </a:r>
          </a:p>
        </p:txBody>
      </p:sp>
      <p:sp>
        <p:nvSpPr>
          <p:cNvPr id="8" name="Text Placeholder 7">
            <a:extLst>
              <a:ext uri="{FF2B5EF4-FFF2-40B4-BE49-F238E27FC236}">
                <a16:creationId xmlns:a16="http://schemas.microsoft.com/office/drawing/2014/main" id="{A61F97EE-E9DE-F849-A9A8-CD298B041E94}"/>
              </a:ext>
            </a:extLst>
          </p:cNvPr>
          <p:cNvSpPr>
            <a:spLocks noGrp="1"/>
          </p:cNvSpPr>
          <p:nvPr>
            <p:ph type="body" sz="quarter" idx="10" hasCustomPrompt="1"/>
          </p:nvPr>
        </p:nvSpPr>
        <p:spPr>
          <a:xfrm>
            <a:off x="1600199" y="2503942"/>
            <a:ext cx="10069285" cy="3135312"/>
          </a:xfrm>
          <a:prstGeom prst="rect">
            <a:avLst/>
          </a:prstGeom>
        </p:spPr>
        <p:txBody>
          <a:bodyPr/>
          <a:lstStyle>
            <a:lvl1pPr>
              <a:defRPr>
                <a:latin typeface="Arial" panose="020B0604020202020204" pitchFamily="34" charset="0"/>
                <a:cs typeface="Arial" panose="020B0604020202020204" pitchFamily="34" charset="0"/>
              </a:defRPr>
            </a:lvl1pPr>
          </a:lstStyle>
          <a:p>
            <a:pPr lvl="0"/>
            <a:r>
              <a:rPr lang="en-US" dirty="0"/>
              <a:t>Bullets here</a:t>
            </a:r>
          </a:p>
        </p:txBody>
      </p:sp>
    </p:spTree>
    <p:extLst>
      <p:ext uri="{BB962C8B-B14F-4D97-AF65-F5344CB8AC3E}">
        <p14:creationId xmlns:p14="http://schemas.microsoft.com/office/powerpoint/2010/main" val="899905419"/>
      </p:ext>
    </p:extLst>
  </p:cSld>
  <p:clrMapOvr>
    <a:masterClrMapping/>
  </p:clrMapOvr>
  <p:transition spd="slow" advClick="0" advTm="1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9D17B1F-B3D0-4F61-99D2-EB2BB9FB18BF}" type="slidenum">
              <a:rPr lang="en-US" smtClean="0"/>
              <a:pPr>
                <a:defRPr/>
              </a:pPr>
              <a:t>‹#›</a:t>
            </a:fld>
            <a:endParaRPr lang="en-US" dirty="0"/>
          </a:p>
        </p:txBody>
      </p:sp>
    </p:spTree>
    <p:extLst>
      <p:ext uri="{BB962C8B-B14F-4D97-AF65-F5344CB8AC3E}">
        <p14:creationId xmlns:p14="http://schemas.microsoft.com/office/powerpoint/2010/main" val="24570908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9"/>
        <p:cNvGrpSpPr/>
        <p:nvPr/>
      </p:nvGrpSpPr>
      <p:grpSpPr>
        <a:xfrm>
          <a:off x="0" y="0"/>
          <a:ext cx="0" cy="0"/>
          <a:chOff x="0" y="0"/>
          <a:chExt cx="0" cy="0"/>
        </a:xfrm>
      </p:grpSpPr>
      <p:sp>
        <p:nvSpPr>
          <p:cNvPr id="12" name="Shape 12"/>
          <p:cNvSpPr txBox="1">
            <a:spLocks noGrp="1"/>
          </p:cNvSpPr>
          <p:nvPr>
            <p:ph type="body" idx="1"/>
          </p:nvPr>
        </p:nvSpPr>
        <p:spPr>
          <a:xfrm>
            <a:off x="530083" y="667375"/>
            <a:ext cx="10363200" cy="566255"/>
          </a:xfrm>
          <a:prstGeom prst="rect">
            <a:avLst/>
          </a:prstGeom>
          <a:noFill/>
          <a:ln>
            <a:noFill/>
          </a:ln>
        </p:spPr>
        <p:txBody>
          <a:bodyPr lIns="91425" tIns="91425" rIns="91425" bIns="91425" anchor="b" anchorCtr="0"/>
          <a:lstStyle>
            <a:lvl1pPr marL="0" indent="0" rtl="0">
              <a:spcBef>
                <a:spcPts val="0"/>
              </a:spcBef>
              <a:buClr>
                <a:schemeClr val="lt1"/>
              </a:buClr>
              <a:buFont typeface="Arial"/>
              <a:buNone/>
              <a:defRPr/>
            </a:lvl1pPr>
            <a:lvl2pPr marL="457200" indent="0" rtl="0">
              <a:spcBef>
                <a:spcPts val="0"/>
              </a:spcBef>
              <a:buClr>
                <a:schemeClr val="lt1"/>
              </a:buClr>
              <a:buFont typeface="Arial"/>
              <a:buNone/>
              <a:defRPr/>
            </a:lvl2pPr>
            <a:lvl3pPr marL="914400" indent="0" rtl="0">
              <a:spcBef>
                <a:spcPts val="0"/>
              </a:spcBef>
              <a:buClr>
                <a:schemeClr val="lt1"/>
              </a:buClr>
              <a:buFont typeface="Arial"/>
              <a:buNone/>
              <a:defRPr/>
            </a:lvl3pPr>
            <a:lvl4pPr marL="1371600" indent="0" rtl="0">
              <a:spcBef>
                <a:spcPts val="0"/>
              </a:spcBef>
              <a:buClr>
                <a:schemeClr val="lt1"/>
              </a:buClr>
              <a:buFont typeface="Arial"/>
              <a:buNone/>
              <a:defRPr/>
            </a:lvl4pPr>
            <a:lvl5pPr marL="1828800" indent="0" rtl="0">
              <a:spcBef>
                <a:spcPts val="0"/>
              </a:spcBef>
              <a:buClr>
                <a:schemeClr val="lt1"/>
              </a:buClr>
              <a:buFont typeface="Arial"/>
              <a:buNone/>
              <a:defRPr/>
            </a:lvl5pPr>
            <a:lvl6pPr marL="2286000" indent="0" rtl="0">
              <a:spcBef>
                <a:spcPts val="0"/>
              </a:spcBef>
              <a:buClr>
                <a:schemeClr val="lt1"/>
              </a:buClr>
              <a:buFont typeface="Arial"/>
              <a:buNone/>
              <a:defRPr/>
            </a:lvl6pPr>
            <a:lvl7pPr marL="2743200" indent="0" rtl="0">
              <a:spcBef>
                <a:spcPts val="0"/>
              </a:spcBef>
              <a:buClr>
                <a:schemeClr val="lt1"/>
              </a:buClr>
              <a:buFont typeface="Arial"/>
              <a:buNone/>
              <a:defRPr/>
            </a:lvl7pPr>
            <a:lvl8pPr marL="3200400" indent="0" rtl="0">
              <a:spcBef>
                <a:spcPts val="0"/>
              </a:spcBef>
              <a:buClr>
                <a:schemeClr val="lt1"/>
              </a:buClr>
              <a:buFont typeface="Arial"/>
              <a:buNone/>
              <a:defRPr/>
            </a:lvl8pPr>
            <a:lvl9pPr marL="3657600" indent="0" rtl="0">
              <a:spcBef>
                <a:spcPts val="0"/>
              </a:spcBef>
              <a:buClr>
                <a:schemeClr val="lt1"/>
              </a:buClr>
              <a:buFont typeface="Arial"/>
              <a:buNone/>
              <a:defRPr/>
            </a:lvl9pPr>
          </a:lstStyle>
          <a:p>
            <a:endParaRPr/>
          </a:p>
        </p:txBody>
      </p:sp>
      <p:sp>
        <p:nvSpPr>
          <p:cNvPr id="2" name="Rectangle 1"/>
          <p:cNvSpPr/>
          <p:nvPr userDrawn="1"/>
        </p:nvSpPr>
        <p:spPr>
          <a:xfrm>
            <a:off x="0" y="1225317"/>
            <a:ext cx="396262" cy="307777"/>
          </a:xfrm>
          <a:prstGeom prst="rect">
            <a:avLst/>
          </a:prstGeom>
        </p:spPr>
        <p:txBody>
          <a:bodyPr wrap="none">
            <a:spAutoFit/>
          </a:bodyPr>
          <a:lstStyle/>
          <a:p>
            <a:pPr>
              <a:defRPr/>
            </a:pPr>
            <a:fld id="{F9D17B1F-B3D0-4F61-99D2-EB2BB9FB18BF}" type="slidenum">
              <a:rPr lang="en-US" sz="1400" smtClean="0">
                <a:solidFill>
                  <a:schemeClr val="bg1"/>
                </a:solidFill>
              </a:rPr>
              <a:pPr>
                <a:defRPr/>
              </a:pPr>
              <a:t>‹#›</a:t>
            </a:fld>
            <a:endParaRPr lang="en-US" sz="1400" dirty="0">
              <a:solidFill>
                <a:schemeClr val="bg1"/>
              </a:solidFill>
            </a:endParaRPr>
          </a:p>
        </p:txBody>
      </p:sp>
      <p:sp>
        <p:nvSpPr>
          <p:cNvPr id="4" name="Slide Number Placeholder 5"/>
          <p:cNvSpPr>
            <a:spLocks noGrp="1"/>
          </p:cNvSpPr>
          <p:nvPr>
            <p:ph type="sldNum" sz="quarter" idx="12"/>
          </p:nvPr>
        </p:nvSpPr>
        <p:spPr>
          <a:xfrm>
            <a:off x="11428279" y="6266005"/>
            <a:ext cx="535121" cy="365125"/>
          </a:xfrm>
          <a:prstGeom prst="rect">
            <a:avLst/>
          </a:prstGeom>
        </p:spPr>
        <p:txBody>
          <a:bodyPr lIns="0" tIns="0" rIns="0" bIns="0" anchor="ctr" anchorCtr="0"/>
          <a:lstStyle>
            <a:lvl1pPr algn="r">
              <a:defRPr sz="1235" b="0" i="0">
                <a:solidFill>
                  <a:schemeClr val="tx1"/>
                </a:solidFill>
                <a:latin typeface="Arial" charset="0"/>
                <a:ea typeface="Arial" charset="0"/>
                <a:cs typeface="Arial" charset="0"/>
              </a:defRPr>
            </a:lvl1pPr>
          </a:lstStyle>
          <a:p>
            <a:fld id="{679751D3-02F5-2B45-A12D-F3831CAE6381}" type="slidenum">
              <a:rPr lang="en-US" smtClean="0"/>
              <a:pPr/>
              <a:t>‹#›</a:t>
            </a:fld>
            <a:endParaRPr lang="en-US" dirty="0"/>
          </a:p>
        </p:txBody>
      </p:sp>
    </p:spTree>
    <p:extLst>
      <p:ext uri="{BB962C8B-B14F-4D97-AF65-F5344CB8AC3E}">
        <p14:creationId xmlns:p14="http://schemas.microsoft.com/office/powerpoint/2010/main" val="7042280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58113063"/>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3AF41-B427-44A6-B239-B83F25EB2324}" type="datetimeFigureOut">
              <a:rPr lang="en-US" smtClean="0"/>
              <a:t>11/04/2019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1118022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A3AF41-B427-44A6-B239-B83F25EB2324}" type="datetimeFigureOut">
              <a:rPr lang="en-US" smtClean="0"/>
              <a:t>11/04/2019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50180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A3AF41-B427-44A6-B239-B83F25EB2324}" type="datetimeFigureOut">
              <a:rPr lang="en-US" smtClean="0"/>
              <a:t>11/04/2019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576806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A3AF41-B427-44A6-B239-B83F25EB2324}" type="datetimeFigureOut">
              <a:rPr lang="en-US" smtClean="0"/>
              <a:t>11/04/2019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417629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A3AF41-B427-44A6-B239-B83F25EB2324}" type="datetimeFigureOut">
              <a:rPr lang="en-US" smtClean="0"/>
              <a:t>11/04/2019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3555641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3AF41-B427-44A6-B239-B83F25EB2324}" type="datetimeFigureOut">
              <a:rPr lang="en-US" smtClean="0"/>
              <a:t>11/04/2019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3687362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A3AF41-B427-44A6-B239-B83F25EB2324}" type="datetimeFigureOut">
              <a:rPr lang="en-US" smtClean="0"/>
              <a:t>11/04/2019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3427122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A3AF41-B427-44A6-B239-B83F25EB2324}" type="datetimeFigureOut">
              <a:rPr lang="en-US" smtClean="0"/>
              <a:t>11/04/2019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7C6418-BC41-4FC0-8CA8-740D2F5C1563}" type="slidenum">
              <a:rPr lang="en-US" smtClean="0"/>
              <a:t>‹#›</a:t>
            </a:fld>
            <a:endParaRPr lang="en-US"/>
          </a:p>
        </p:txBody>
      </p:sp>
    </p:spTree>
    <p:extLst>
      <p:ext uri="{BB962C8B-B14F-4D97-AF65-F5344CB8AC3E}">
        <p14:creationId xmlns:p14="http://schemas.microsoft.com/office/powerpoint/2010/main" val="428816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3AF41-B427-44A6-B239-B83F25EB2324}" type="datetimeFigureOut">
              <a:rPr lang="en-US" smtClean="0"/>
              <a:t>11/04/2019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C6418-BC41-4FC0-8CA8-740D2F5C1563}" type="slidenum">
              <a:rPr lang="en-US" smtClean="0"/>
              <a:t>‹#›</a:t>
            </a:fld>
            <a:endParaRPr lang="en-US"/>
          </a:p>
        </p:txBody>
      </p:sp>
    </p:spTree>
    <p:extLst>
      <p:ext uri="{BB962C8B-B14F-4D97-AF65-F5344CB8AC3E}">
        <p14:creationId xmlns:p14="http://schemas.microsoft.com/office/powerpoint/2010/main" val="67919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600" y="274650"/>
            <a:ext cx="8616800" cy="1143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r>
              <a:rPr lang="en-US" dirty="0" smtClean="0"/>
              <a:t>here</a:t>
            </a:r>
            <a:endParaRPr dirty="0"/>
          </a:p>
        </p:txBody>
      </p:sp>
      <p:sp>
        <p:nvSpPr>
          <p:cNvPr id="7" name="Google Shape;7;p1"/>
          <p:cNvSpPr txBox="1">
            <a:spLocks noGrp="1"/>
          </p:cNvSpPr>
          <p:nvPr>
            <p:ph type="body" idx="1"/>
          </p:nvPr>
        </p:nvSpPr>
        <p:spPr>
          <a:xfrm>
            <a:off x="1191600" y="1831450"/>
            <a:ext cx="8616800" cy="47364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454912" y="6136773"/>
            <a:ext cx="511341" cy="417900"/>
          </a:xfrm>
          <a:prstGeom prst="rect">
            <a:avLst/>
          </a:prstGeom>
          <a:noFill/>
          <a:ln>
            <a:noFill/>
          </a:ln>
        </p:spPr>
        <p:txBody>
          <a:bodyPr spcFirstLastPara="1" wrap="square" lIns="91425" tIns="91425" rIns="91425" bIns="91425" anchor="b" anchorCtr="0">
            <a:noAutofit/>
          </a:bodyPr>
          <a:lstStyle>
            <a:lvl1pPr lvl="0" algn="ctr">
              <a:buNone/>
              <a:defRPr sz="1300">
                <a:solidFill>
                  <a:srgbClr val="97ABBC"/>
                </a:solidFill>
                <a:latin typeface="Lato"/>
                <a:ea typeface="Lato"/>
                <a:cs typeface="Lato"/>
                <a:sym typeface="Lato"/>
              </a:defRPr>
            </a:lvl1pPr>
            <a:lvl2pPr lvl="1" algn="r">
              <a:buNone/>
              <a:defRPr sz="1300">
                <a:solidFill>
                  <a:srgbClr val="97ABBC"/>
                </a:solidFill>
                <a:latin typeface="Lato"/>
                <a:ea typeface="Lato"/>
                <a:cs typeface="Lato"/>
                <a:sym typeface="Lato"/>
              </a:defRPr>
            </a:lvl2pPr>
            <a:lvl3pPr lvl="2" algn="r">
              <a:buNone/>
              <a:defRPr sz="1300">
                <a:solidFill>
                  <a:srgbClr val="97ABBC"/>
                </a:solidFill>
                <a:latin typeface="Lato"/>
                <a:ea typeface="Lato"/>
                <a:cs typeface="Lato"/>
                <a:sym typeface="Lato"/>
              </a:defRPr>
            </a:lvl3pPr>
            <a:lvl4pPr lvl="3" algn="r">
              <a:buNone/>
              <a:defRPr sz="1300">
                <a:solidFill>
                  <a:srgbClr val="97ABBC"/>
                </a:solidFill>
                <a:latin typeface="Lato"/>
                <a:ea typeface="Lato"/>
                <a:cs typeface="Lato"/>
                <a:sym typeface="Lato"/>
              </a:defRPr>
            </a:lvl4pPr>
            <a:lvl5pPr lvl="4" algn="r">
              <a:buNone/>
              <a:defRPr sz="1300">
                <a:solidFill>
                  <a:srgbClr val="97ABBC"/>
                </a:solidFill>
                <a:latin typeface="Lato"/>
                <a:ea typeface="Lato"/>
                <a:cs typeface="Lato"/>
                <a:sym typeface="Lato"/>
              </a:defRPr>
            </a:lvl5pPr>
            <a:lvl6pPr lvl="5" algn="r">
              <a:buNone/>
              <a:defRPr sz="1300">
                <a:solidFill>
                  <a:srgbClr val="97ABBC"/>
                </a:solidFill>
                <a:latin typeface="Lato"/>
                <a:ea typeface="Lato"/>
                <a:cs typeface="Lato"/>
                <a:sym typeface="Lato"/>
              </a:defRPr>
            </a:lvl6pPr>
            <a:lvl7pPr lvl="6" algn="r">
              <a:buNone/>
              <a:defRPr sz="1300">
                <a:solidFill>
                  <a:srgbClr val="97ABBC"/>
                </a:solidFill>
                <a:latin typeface="Lato"/>
                <a:ea typeface="Lato"/>
                <a:cs typeface="Lato"/>
                <a:sym typeface="Lato"/>
              </a:defRPr>
            </a:lvl7pPr>
            <a:lvl8pPr lvl="7" algn="r">
              <a:buNone/>
              <a:defRPr sz="1300">
                <a:solidFill>
                  <a:srgbClr val="97ABBC"/>
                </a:solidFill>
                <a:latin typeface="Lato"/>
                <a:ea typeface="Lato"/>
                <a:cs typeface="Lato"/>
                <a:sym typeface="Lato"/>
              </a:defRPr>
            </a:lvl8pPr>
            <a:lvl9pPr lvl="8" algn="r">
              <a:buNone/>
              <a:defRPr sz="1300">
                <a:solidFill>
                  <a:srgbClr val="97ABBC"/>
                </a:solidFill>
                <a:latin typeface="Lato"/>
                <a:ea typeface="Lato"/>
                <a:cs typeface="Lato"/>
                <a:sym typeface="Lato"/>
              </a:defRPr>
            </a:lvl9pPr>
          </a:lstStyle>
          <a:p>
            <a:fld id="{00000000-1234-1234-1234-123412341234}" type="slidenum">
              <a:rPr lang="en" smtClean="0"/>
              <a:pPr/>
              <a:t>‹#›</a:t>
            </a:fld>
            <a:endParaRPr lang="en"/>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01383" y="6155833"/>
            <a:ext cx="1161731" cy="398840"/>
          </a:xfrm>
          <a:prstGeom prst="rect">
            <a:avLst/>
          </a:prstGeom>
        </p:spPr>
      </p:pic>
    </p:spTree>
    <p:extLst>
      <p:ext uri="{BB962C8B-B14F-4D97-AF65-F5344CB8AC3E}">
        <p14:creationId xmlns:p14="http://schemas.microsoft.com/office/powerpoint/2010/main" val="534985280"/>
      </p:ext>
    </p:extLst>
  </p:cSld>
  <p:clrMap bg1="lt1" tx1="dk1" bg2="dk2" tx2="lt2" accent1="accent1" accent2="accent2" accent3="accent3" accent4="accent4" accent5="accent5" accent6="accent6" hlink="hlink" folHlink="folHlink"/>
  <p:sldLayoutIdLst>
    <p:sldLayoutId id="2147483663" r:id="rId1"/>
    <p:sldLayoutId id="2147483666" r:id="rId2"/>
    <p:sldLayoutId id="2147483667" r:id="rId3"/>
    <p:sldLayoutId id="2147483668" r:id="rId4"/>
    <p:sldLayoutId id="2147483669" r:id="rId5"/>
    <p:sldLayoutId id="2147483670" r:id="rId6"/>
  </p:sldLayoutIdLst>
  <p:transition>
    <p:fade thruBlk="1"/>
  </p:transition>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https://sfseawall.com/"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p2"/>
          <p:cNvSpPr txBox="1">
            <a:spLocks/>
          </p:cNvSpPr>
          <p:nvPr/>
        </p:nvSpPr>
        <p:spPr>
          <a:xfrm>
            <a:off x="2454442" y="3617085"/>
            <a:ext cx="6451219" cy="1377809"/>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Clr>
                <a:srgbClr val="2185C5"/>
              </a:buClr>
              <a:buSzPts val="4800"/>
              <a:buNone/>
              <a:defRPr sz="3600" kern="1200">
                <a:solidFill>
                  <a:srgbClr val="2185C5"/>
                </a:solidFill>
                <a:latin typeface="Segoe UI" panose="020B0502040204020203" pitchFamily="34" charset="0"/>
                <a:ea typeface="+mj-ea"/>
                <a:cs typeface="Segoe UI" panose="020B0502040204020203" pitchFamily="34" charset="0"/>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pPr algn="r">
              <a:lnSpc>
                <a:spcPct val="120000"/>
              </a:lnSpc>
            </a:pPr>
            <a:r>
              <a:rPr lang="en-US" dirty="0" smtClean="0"/>
              <a:t>ESG in San Francisco</a:t>
            </a:r>
            <a:endParaRPr lang="en-US" dirty="0"/>
          </a:p>
        </p:txBody>
      </p:sp>
      <p:sp>
        <p:nvSpPr>
          <p:cNvPr id="6" name="Google Shape;11;p2"/>
          <p:cNvSpPr/>
          <p:nvPr/>
        </p:nvSpPr>
        <p:spPr>
          <a:xfrm>
            <a:off x="7462246" y="3377550"/>
            <a:ext cx="721800" cy="102900"/>
          </a:xfrm>
          <a:prstGeom prst="rect">
            <a:avLst/>
          </a:prstGeom>
          <a:solidFill>
            <a:srgbClr val="FF9715"/>
          </a:solidFill>
          <a:ln>
            <a:noFill/>
          </a:ln>
        </p:spPr>
        <p:txBody>
          <a:bodyPr spcFirstLastPara="1" wrap="square" lIns="91425" tIns="91425" rIns="91425" bIns="91425" anchor="ctr" anchorCtr="0">
            <a:noAutofit/>
          </a:bodyPr>
          <a:lstStyle/>
          <a:p>
            <a:endParaRPr/>
          </a:p>
        </p:txBody>
      </p:sp>
      <p:sp>
        <p:nvSpPr>
          <p:cNvPr id="7" name="Google Shape;12;p2"/>
          <p:cNvSpPr/>
          <p:nvPr/>
        </p:nvSpPr>
        <p:spPr>
          <a:xfrm>
            <a:off x="8183861" y="3377550"/>
            <a:ext cx="721800" cy="102900"/>
          </a:xfrm>
          <a:prstGeom prst="rect">
            <a:avLst/>
          </a:prstGeom>
          <a:solidFill>
            <a:srgbClr val="F20253"/>
          </a:solidFill>
          <a:ln>
            <a:noFill/>
          </a:ln>
        </p:spPr>
        <p:txBody>
          <a:bodyPr spcFirstLastPara="1" wrap="square" lIns="91425" tIns="91425" rIns="91425" bIns="91425" anchor="ctr" anchorCtr="0">
            <a:noAutofit/>
          </a:bodyPr>
          <a:lstStyle/>
          <a:p>
            <a:endParaRPr/>
          </a:p>
        </p:txBody>
      </p:sp>
      <p:sp>
        <p:nvSpPr>
          <p:cNvPr id="8" name="Google Shape;13;p2"/>
          <p:cNvSpPr/>
          <p:nvPr/>
        </p:nvSpPr>
        <p:spPr>
          <a:xfrm>
            <a:off x="1523999" y="3377550"/>
            <a:ext cx="721800" cy="102900"/>
          </a:xfrm>
          <a:prstGeom prst="rect">
            <a:avLst/>
          </a:prstGeom>
          <a:solidFill>
            <a:srgbClr val="7ECEFD"/>
          </a:solidFill>
          <a:ln>
            <a:noFill/>
          </a:ln>
        </p:spPr>
        <p:txBody>
          <a:bodyPr spcFirstLastPara="1" wrap="square" lIns="91425" tIns="91425" rIns="91425" bIns="91425" anchor="ctr" anchorCtr="0">
            <a:noAutofit/>
          </a:bodyPr>
          <a:lstStyle/>
          <a:p>
            <a:endParaRPr/>
          </a:p>
        </p:txBody>
      </p:sp>
      <p:sp>
        <p:nvSpPr>
          <p:cNvPr id="9" name="Google Shape;14;p2"/>
          <p:cNvSpPr/>
          <p:nvPr/>
        </p:nvSpPr>
        <p:spPr>
          <a:xfrm>
            <a:off x="2245425" y="3377550"/>
            <a:ext cx="5216700" cy="102900"/>
          </a:xfrm>
          <a:prstGeom prst="rect">
            <a:avLst/>
          </a:prstGeom>
          <a:solidFill>
            <a:srgbClr val="2185C5"/>
          </a:solidFill>
          <a:ln>
            <a:noFill/>
          </a:ln>
        </p:spPr>
        <p:txBody>
          <a:bodyPr spcFirstLastPara="1" wrap="square" lIns="91425" tIns="91425" rIns="91425" bIns="91425" anchor="ctr" anchorCtr="0">
            <a:noAutofit/>
          </a:bodyPr>
          <a:lstStyle/>
          <a:p>
            <a:endParaRPr/>
          </a:p>
        </p:txBody>
      </p:sp>
      <p:sp>
        <p:nvSpPr>
          <p:cNvPr id="10" name="Google Shape;10;p2"/>
          <p:cNvSpPr txBox="1">
            <a:spLocks/>
          </p:cNvSpPr>
          <p:nvPr/>
        </p:nvSpPr>
        <p:spPr>
          <a:xfrm>
            <a:off x="3591791" y="4994893"/>
            <a:ext cx="5313870" cy="1309088"/>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Clr>
                <a:srgbClr val="2185C5"/>
              </a:buClr>
              <a:buSzPts val="4800"/>
              <a:buNone/>
              <a:defRPr sz="3600" kern="1200">
                <a:solidFill>
                  <a:srgbClr val="2185C5"/>
                </a:solidFill>
                <a:latin typeface="Segoe UI" panose="020B0502040204020203" pitchFamily="34" charset="0"/>
                <a:ea typeface="+mj-ea"/>
                <a:cs typeface="Segoe UI" panose="020B0502040204020203" pitchFamily="34" charset="0"/>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pPr algn="r">
              <a:lnSpc>
                <a:spcPct val="120000"/>
              </a:lnSpc>
            </a:pPr>
            <a:r>
              <a:rPr lang="en-US" sz="2000" dirty="0">
                <a:solidFill>
                  <a:schemeClr val="accent3"/>
                </a:solidFill>
                <a:sym typeface="Arial"/>
              </a:rPr>
              <a:t>Brian Strong</a:t>
            </a:r>
          </a:p>
          <a:p>
            <a:pPr algn="r">
              <a:lnSpc>
                <a:spcPct val="120000"/>
              </a:lnSpc>
            </a:pPr>
            <a:r>
              <a:rPr lang="en-US" sz="2000" dirty="0">
                <a:solidFill>
                  <a:schemeClr val="accent3"/>
                </a:solidFill>
                <a:sym typeface="Arial"/>
              </a:rPr>
              <a:t>Office of Resilience and Capital Planning</a:t>
            </a:r>
          </a:p>
          <a:p>
            <a:pPr algn="r">
              <a:lnSpc>
                <a:spcPct val="120000"/>
              </a:lnSpc>
            </a:pPr>
            <a:r>
              <a:rPr lang="en-US" sz="2000" dirty="0">
                <a:solidFill>
                  <a:schemeClr val="accent3"/>
                </a:solidFill>
                <a:sym typeface="Arial"/>
              </a:rPr>
              <a:t>City and County of San Francisco</a:t>
            </a:r>
          </a:p>
          <a:p>
            <a:pPr algn="r">
              <a:lnSpc>
                <a:spcPct val="120000"/>
              </a:lnSpc>
            </a:pPr>
            <a:r>
              <a:rPr lang="en-US" sz="2000" dirty="0" smtClean="0">
                <a:solidFill>
                  <a:schemeClr val="accent3"/>
                </a:solidFill>
                <a:sym typeface="Arial"/>
              </a:rPr>
              <a:t>November 7, </a:t>
            </a:r>
            <a:r>
              <a:rPr lang="en-US" sz="2000" dirty="0">
                <a:solidFill>
                  <a:schemeClr val="accent3"/>
                </a:solidFill>
                <a:sym typeface="Arial"/>
              </a:rPr>
              <a:t>2019</a:t>
            </a: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21" b="18098"/>
          <a:stretch/>
        </p:blipFill>
        <p:spPr bwMode="auto">
          <a:xfrm>
            <a:off x="1523999" y="1017038"/>
            <a:ext cx="7380953" cy="222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172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1"/>
          <p:cNvGraphicFramePr>
            <a:graphicFrameLocks/>
          </p:cNvGraphicFramePr>
          <p:nvPr>
            <p:extLst>
              <p:ext uri="{D42A27DB-BD31-4B8C-83A1-F6EECF244321}">
                <p14:modId xmlns:p14="http://schemas.microsoft.com/office/powerpoint/2010/main" val="1334905630"/>
              </p:ext>
            </p:extLst>
          </p:nvPr>
        </p:nvGraphicFramePr>
        <p:xfrm>
          <a:off x="1360076" y="2110695"/>
          <a:ext cx="8923114" cy="4585558"/>
        </p:xfrm>
        <a:graphic>
          <a:graphicData uri="http://schemas.openxmlformats.org/drawingml/2006/table">
            <a:tbl>
              <a:tblPr/>
              <a:tblGrid>
                <a:gridCol w="265078">
                  <a:extLst>
                    <a:ext uri="{9D8B030D-6E8A-4147-A177-3AD203B41FA5}">
                      <a16:colId xmlns:a16="http://schemas.microsoft.com/office/drawing/2014/main" val="20000"/>
                    </a:ext>
                  </a:extLst>
                </a:gridCol>
                <a:gridCol w="1697935">
                  <a:extLst>
                    <a:ext uri="{9D8B030D-6E8A-4147-A177-3AD203B41FA5}">
                      <a16:colId xmlns:a16="http://schemas.microsoft.com/office/drawing/2014/main" val="20001"/>
                    </a:ext>
                  </a:extLst>
                </a:gridCol>
                <a:gridCol w="386871">
                  <a:extLst>
                    <a:ext uri="{9D8B030D-6E8A-4147-A177-3AD203B41FA5}">
                      <a16:colId xmlns:a16="http://schemas.microsoft.com/office/drawing/2014/main" val="20002"/>
                    </a:ext>
                  </a:extLst>
                </a:gridCol>
                <a:gridCol w="601799">
                  <a:extLst>
                    <a:ext uri="{9D8B030D-6E8A-4147-A177-3AD203B41FA5}">
                      <a16:colId xmlns:a16="http://schemas.microsoft.com/office/drawing/2014/main" val="20003"/>
                    </a:ext>
                  </a:extLst>
                </a:gridCol>
                <a:gridCol w="401199">
                  <a:extLst>
                    <a:ext uri="{9D8B030D-6E8A-4147-A177-3AD203B41FA5}">
                      <a16:colId xmlns:a16="http://schemas.microsoft.com/office/drawing/2014/main" val="20004"/>
                    </a:ext>
                  </a:extLst>
                </a:gridCol>
                <a:gridCol w="660905">
                  <a:extLst>
                    <a:ext uri="{9D8B030D-6E8A-4147-A177-3AD203B41FA5}">
                      <a16:colId xmlns:a16="http://schemas.microsoft.com/office/drawing/2014/main" val="20005"/>
                    </a:ext>
                  </a:extLst>
                </a:gridCol>
                <a:gridCol w="574934">
                  <a:extLst>
                    <a:ext uri="{9D8B030D-6E8A-4147-A177-3AD203B41FA5}">
                      <a16:colId xmlns:a16="http://schemas.microsoft.com/office/drawing/2014/main" val="20006"/>
                    </a:ext>
                  </a:extLst>
                </a:gridCol>
                <a:gridCol w="351049">
                  <a:extLst>
                    <a:ext uri="{9D8B030D-6E8A-4147-A177-3AD203B41FA5}">
                      <a16:colId xmlns:a16="http://schemas.microsoft.com/office/drawing/2014/main" val="20007"/>
                    </a:ext>
                  </a:extLst>
                </a:gridCol>
                <a:gridCol w="623293">
                  <a:extLst>
                    <a:ext uri="{9D8B030D-6E8A-4147-A177-3AD203B41FA5}">
                      <a16:colId xmlns:a16="http://schemas.microsoft.com/office/drawing/2014/main" val="20008"/>
                    </a:ext>
                  </a:extLst>
                </a:gridCol>
                <a:gridCol w="673443">
                  <a:extLst>
                    <a:ext uri="{9D8B030D-6E8A-4147-A177-3AD203B41FA5}">
                      <a16:colId xmlns:a16="http://schemas.microsoft.com/office/drawing/2014/main" val="20009"/>
                    </a:ext>
                  </a:extLst>
                </a:gridCol>
                <a:gridCol w="723593">
                  <a:extLst>
                    <a:ext uri="{9D8B030D-6E8A-4147-A177-3AD203B41FA5}">
                      <a16:colId xmlns:a16="http://schemas.microsoft.com/office/drawing/2014/main" val="20010"/>
                    </a:ext>
                  </a:extLst>
                </a:gridCol>
                <a:gridCol w="687772">
                  <a:extLst>
                    <a:ext uri="{9D8B030D-6E8A-4147-A177-3AD203B41FA5}">
                      <a16:colId xmlns:a16="http://schemas.microsoft.com/office/drawing/2014/main" val="20011"/>
                    </a:ext>
                  </a:extLst>
                </a:gridCol>
                <a:gridCol w="565979">
                  <a:extLst>
                    <a:ext uri="{9D8B030D-6E8A-4147-A177-3AD203B41FA5}">
                      <a16:colId xmlns:a16="http://schemas.microsoft.com/office/drawing/2014/main" val="20012"/>
                    </a:ext>
                  </a:extLst>
                </a:gridCol>
                <a:gridCol w="709264">
                  <a:extLst>
                    <a:ext uri="{9D8B030D-6E8A-4147-A177-3AD203B41FA5}">
                      <a16:colId xmlns:a16="http://schemas.microsoft.com/office/drawing/2014/main" val="20013"/>
                    </a:ext>
                  </a:extLst>
                </a:gridCol>
              </a:tblGrid>
              <a:tr h="564776">
                <a:tc>
                  <a:txBody>
                    <a:bodyPr/>
                    <a:lstStyle/>
                    <a:p>
                      <a:pPr algn="l" fontAlgn="b"/>
                      <a:r>
                        <a:rPr lang="en-US" sz="600" b="1" i="0" u="none" strike="noStrike" dirty="0">
                          <a:solidFill>
                            <a:srgbClr val="000000"/>
                          </a:solidFill>
                          <a:effectLst/>
                          <a:latin typeface="Calibri" panose="020F0502020204030204" pitchFamily="34" charset="0"/>
                        </a:rPr>
                        <a:t>Rank</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Calibri" panose="020F0502020204030204" pitchFamily="34" charset="0"/>
                        </a:rPr>
                        <a:t>Funding Strategy</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Source of Funds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Revenue Generating Potential ***</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Cost of Funds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Long Term Sustainability</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Calibri" panose="020F0502020204030204" pitchFamily="34" charset="0"/>
                        </a:rPr>
                        <a:t>Flexibility of Funds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Calibri" panose="020F0502020204030204" pitchFamily="34" charset="0"/>
                        </a:rPr>
                        <a:t>Timing </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Calibri" panose="020F0502020204030204" pitchFamily="34" charset="0"/>
                        </a:rPr>
                        <a:t>Tradeoffs for Other City Needs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State/Federal Political Feasability</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Calibri" panose="020F0502020204030204" pitchFamily="34" charset="0"/>
                        </a:rPr>
                        <a:t>Local/Regional Political </a:t>
                      </a:r>
                      <a:r>
                        <a:rPr lang="en-US" sz="600" b="1" i="0" u="none" strike="noStrike" dirty="0" err="1">
                          <a:solidFill>
                            <a:srgbClr val="000000"/>
                          </a:solidFill>
                          <a:effectLst/>
                          <a:latin typeface="Calibri" panose="020F0502020204030204" pitchFamily="34" charset="0"/>
                        </a:rPr>
                        <a:t>Feasability</a:t>
                      </a:r>
                      <a:endParaRPr lang="en-US" sz="600" b="1" i="0" u="none" strike="noStrike" dirty="0">
                        <a:solidFill>
                          <a:srgbClr val="000000"/>
                        </a:solidFill>
                        <a:effectLst/>
                        <a:latin typeface="Calibri" panose="020F0502020204030204" pitchFamily="34" charset="0"/>
                      </a:endParaRP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Administrative Complexity</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Equity/Cost Burden</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600" b="1" i="0" u="none" strike="noStrike">
                          <a:solidFill>
                            <a:srgbClr val="000000"/>
                          </a:solidFill>
                          <a:effectLst/>
                          <a:latin typeface="Calibri" panose="020F0502020204030204" pitchFamily="34" charset="0"/>
                        </a:rPr>
                        <a:t>Weighted Average </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5671">
                <a:tc>
                  <a:txBody>
                    <a:bodyPr/>
                    <a:lstStyle/>
                    <a:p>
                      <a:pPr algn="ctr" fontAlgn="b"/>
                      <a:r>
                        <a:rPr lang="en-US" sz="600" b="0" i="0" u="none" strike="noStrike">
                          <a:solidFill>
                            <a:srgbClr val="000000"/>
                          </a:solidFill>
                          <a:effectLst/>
                          <a:latin typeface="Calibri" panose="020F0502020204030204" pitchFamily="34" charset="0"/>
                        </a:rPr>
                        <a:t>1</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Local Property Tax Increment from IFDs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4.77</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5671">
                <a:tc>
                  <a:txBody>
                    <a:bodyPr/>
                    <a:lstStyle/>
                    <a:p>
                      <a:pPr algn="ctr" fontAlgn="b"/>
                      <a:r>
                        <a:rPr lang="en-US" sz="600" b="0" i="0" u="none" strike="noStrike">
                          <a:solidFill>
                            <a:srgbClr val="000000"/>
                          </a:solidFill>
                          <a:effectLst/>
                          <a:latin typeface="Calibri" panose="020F0502020204030204" pitchFamily="34" charset="0"/>
                        </a:rPr>
                        <a:t>2</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Community Facilities District (CFD)</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4.46</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671">
                <a:tc>
                  <a:txBody>
                    <a:bodyPr/>
                    <a:lstStyle/>
                    <a:p>
                      <a:pPr algn="ctr" fontAlgn="b"/>
                      <a:r>
                        <a:rPr lang="en-US" sz="600" b="0" i="0" u="none" strike="noStrike">
                          <a:solidFill>
                            <a:srgbClr val="000000"/>
                          </a:solidFill>
                          <a:effectLst/>
                          <a:latin typeface="Calibri" panose="020F0502020204030204" pitchFamily="34" charset="0"/>
                        </a:rPr>
                        <a:t>3</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USACE – CAP 103 Program</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4.38</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671">
                <a:tc>
                  <a:txBody>
                    <a:bodyPr/>
                    <a:lstStyle/>
                    <a:p>
                      <a:pPr algn="ctr" fontAlgn="b"/>
                      <a:r>
                        <a:rPr lang="en-US" sz="600" b="0" i="0" u="none" strike="noStrike">
                          <a:solidFill>
                            <a:srgbClr val="000000"/>
                          </a:solidFill>
                          <a:effectLst/>
                          <a:latin typeface="Calibri" panose="020F0502020204030204" pitchFamily="34" charset="0"/>
                        </a:rPr>
                        <a:t>4</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State Property Tax Increment from IFDs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4.31</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5671">
                <a:tc>
                  <a:txBody>
                    <a:bodyPr/>
                    <a:lstStyle/>
                    <a:p>
                      <a:pPr algn="ctr" fontAlgn="b"/>
                      <a:r>
                        <a:rPr lang="en-US" sz="600" b="0" i="0" u="none" strike="noStrike">
                          <a:solidFill>
                            <a:srgbClr val="000000"/>
                          </a:solidFill>
                          <a:effectLst/>
                          <a:latin typeface="Calibri" panose="020F0502020204030204" pitchFamily="34" charset="0"/>
                        </a:rPr>
                        <a:t>5</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General Obligation (G.O.) Bonds </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dirty="0">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ctr" fontAlgn="b"/>
                      <a:r>
                        <a:rPr lang="en-US" sz="600" b="1" i="0" u="none" strike="noStrike">
                          <a:solidFill>
                            <a:srgbClr val="000000"/>
                          </a:solidFill>
                          <a:effectLst/>
                          <a:latin typeface="Calibri" panose="020F0502020204030204" pitchFamily="34" charset="0"/>
                        </a:rPr>
                        <a:t>4.23</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5671">
                <a:tc>
                  <a:txBody>
                    <a:bodyPr/>
                    <a:lstStyle/>
                    <a:p>
                      <a:pPr algn="ctr" fontAlgn="b"/>
                      <a:r>
                        <a:rPr lang="en-US" sz="600" b="0" i="0" u="none" strike="noStrike">
                          <a:solidFill>
                            <a:srgbClr val="000000"/>
                          </a:solidFill>
                          <a:effectLst/>
                          <a:latin typeface="Calibri" panose="020F0502020204030204" pitchFamily="34" charset="0"/>
                        </a:rPr>
                        <a:t>6</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Cap &amp; Trade Program Funding</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4.23</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5671">
                <a:tc>
                  <a:txBody>
                    <a:bodyPr/>
                    <a:lstStyle/>
                    <a:p>
                      <a:pPr algn="ctr" fontAlgn="b"/>
                      <a:r>
                        <a:rPr lang="en-US" sz="600" b="0" i="0" u="none" strike="noStrike">
                          <a:solidFill>
                            <a:srgbClr val="000000"/>
                          </a:solidFill>
                          <a:effectLst/>
                          <a:latin typeface="Calibri" panose="020F0502020204030204" pitchFamily="34" charset="0"/>
                        </a:rPr>
                        <a:t>7</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State Resilience G.O.  Bond</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4.23</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5671">
                <a:tc>
                  <a:txBody>
                    <a:bodyPr/>
                    <a:lstStyle/>
                    <a:p>
                      <a:pPr algn="ctr" fontAlgn="b"/>
                      <a:r>
                        <a:rPr lang="en-US" sz="600" b="0" i="0" u="none" strike="noStrike">
                          <a:solidFill>
                            <a:srgbClr val="000000"/>
                          </a:solidFill>
                          <a:effectLst/>
                          <a:latin typeface="Calibri" panose="020F0502020204030204" pitchFamily="34" charset="0"/>
                        </a:rPr>
                        <a:t>8</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Sales Tax Increase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4.15</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05671">
                <a:tc>
                  <a:txBody>
                    <a:bodyPr/>
                    <a:lstStyle/>
                    <a:p>
                      <a:pPr algn="ctr" fontAlgn="b"/>
                      <a:r>
                        <a:rPr lang="en-US" sz="600" b="0" i="0" u="none" strike="noStrike">
                          <a:solidFill>
                            <a:srgbClr val="000000"/>
                          </a:solidFill>
                          <a:effectLst/>
                          <a:latin typeface="Calibri" panose="020F0502020204030204" pitchFamily="34" charset="0"/>
                        </a:rPr>
                        <a:t>9</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Hotel Assessment</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4.08</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5671">
                <a:tc>
                  <a:txBody>
                    <a:bodyPr/>
                    <a:lstStyle/>
                    <a:p>
                      <a:pPr algn="ctr" fontAlgn="b"/>
                      <a:r>
                        <a:rPr lang="en-US" sz="600" b="0" i="0" u="none" strike="noStrike">
                          <a:solidFill>
                            <a:srgbClr val="000000"/>
                          </a:solidFill>
                          <a:effectLst/>
                          <a:latin typeface="Calibri" panose="020F0502020204030204" pitchFamily="34" charset="0"/>
                        </a:rPr>
                        <a:t>10</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Increased Parking Revenues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4.00</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05671">
                <a:tc>
                  <a:txBody>
                    <a:bodyPr/>
                    <a:lstStyle/>
                    <a:p>
                      <a:pPr algn="ctr" fontAlgn="b"/>
                      <a:r>
                        <a:rPr lang="en-US" sz="600" b="0" i="0" u="none" strike="noStrike">
                          <a:solidFill>
                            <a:srgbClr val="000000"/>
                          </a:solidFill>
                          <a:effectLst/>
                          <a:latin typeface="Calibri" panose="020F0502020204030204" pitchFamily="34" charset="0"/>
                        </a:rPr>
                        <a:t>11</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Assessment District</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4.00</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05671">
                <a:tc>
                  <a:txBody>
                    <a:bodyPr/>
                    <a:lstStyle/>
                    <a:p>
                      <a:pPr algn="ctr" fontAlgn="b"/>
                      <a:r>
                        <a:rPr lang="en-US" sz="600" b="0" i="0" u="none" strike="noStrike">
                          <a:solidFill>
                            <a:srgbClr val="000000"/>
                          </a:solidFill>
                          <a:effectLst/>
                          <a:latin typeface="Calibri" panose="020F0502020204030204" pitchFamily="34" charset="0"/>
                        </a:rPr>
                        <a:t>12</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USACE – General Investigation  </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3.85</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05671">
                <a:tc>
                  <a:txBody>
                    <a:bodyPr/>
                    <a:lstStyle/>
                    <a:p>
                      <a:pPr algn="ctr" fontAlgn="b"/>
                      <a:r>
                        <a:rPr lang="en-US" sz="600" b="0" i="0" u="none" strike="noStrike">
                          <a:solidFill>
                            <a:srgbClr val="000000"/>
                          </a:solidFill>
                          <a:effectLst/>
                          <a:latin typeface="Calibri" panose="020F0502020204030204" pitchFamily="34" charset="0"/>
                        </a:rPr>
                        <a:t>13</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Philanthropy</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3.77</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05671">
                <a:tc>
                  <a:txBody>
                    <a:bodyPr/>
                    <a:lstStyle/>
                    <a:p>
                      <a:pPr algn="ctr" fontAlgn="b"/>
                      <a:r>
                        <a:rPr lang="en-US" sz="600" b="0" i="0" u="none" strike="noStrike">
                          <a:solidFill>
                            <a:srgbClr val="000000"/>
                          </a:solidFill>
                          <a:effectLst/>
                          <a:latin typeface="Calibri" panose="020F0502020204030204" pitchFamily="34" charset="0"/>
                        </a:rPr>
                        <a:t>14</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Calibri" panose="020F0502020204030204" pitchFamily="34" charset="0"/>
                        </a:rPr>
                        <a:t>Historic Tax Credits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3.77</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05671">
                <a:tc>
                  <a:txBody>
                    <a:bodyPr/>
                    <a:lstStyle/>
                    <a:p>
                      <a:pPr algn="ctr" fontAlgn="b"/>
                      <a:r>
                        <a:rPr lang="en-US" sz="600" b="0" i="0" u="none" strike="noStrike">
                          <a:solidFill>
                            <a:srgbClr val="000000"/>
                          </a:solidFill>
                          <a:effectLst/>
                          <a:latin typeface="Calibri" panose="020F0502020204030204" pitchFamily="34" charset="0"/>
                        </a:rPr>
                        <a:t>15</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Tax/Fee on Marina Uses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3.62</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05671">
                <a:tc>
                  <a:txBody>
                    <a:bodyPr/>
                    <a:lstStyle/>
                    <a:p>
                      <a:pPr algn="ctr" fontAlgn="b"/>
                      <a:r>
                        <a:rPr lang="en-US" sz="600" b="0" i="0" u="none" strike="noStrike">
                          <a:solidFill>
                            <a:srgbClr val="000000"/>
                          </a:solidFill>
                          <a:effectLst/>
                          <a:latin typeface="Calibri" panose="020F0502020204030204" pitchFamily="34" charset="0"/>
                        </a:rPr>
                        <a:t>16</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Cruise Tickets Surcharge Increase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dirty="0">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dirty="0">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ctr" fontAlgn="b"/>
                      <a:r>
                        <a:rPr lang="en-US" sz="600" b="1" i="0" u="none" strike="noStrike">
                          <a:solidFill>
                            <a:srgbClr val="000000"/>
                          </a:solidFill>
                          <a:effectLst/>
                          <a:latin typeface="Calibri" panose="020F0502020204030204" pitchFamily="34" charset="0"/>
                        </a:rPr>
                        <a:t>3.54</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05671">
                <a:tc>
                  <a:txBody>
                    <a:bodyPr/>
                    <a:lstStyle/>
                    <a:p>
                      <a:pPr algn="ctr" fontAlgn="b"/>
                      <a:r>
                        <a:rPr lang="en-US" sz="600" b="0" i="0" u="none" strike="noStrike">
                          <a:solidFill>
                            <a:srgbClr val="000000"/>
                          </a:solidFill>
                          <a:effectLst/>
                          <a:latin typeface="Calibri" panose="020F0502020204030204" pitchFamily="34" charset="0"/>
                        </a:rPr>
                        <a:t>17</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Advertising</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3.46</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05671">
                <a:tc>
                  <a:txBody>
                    <a:bodyPr/>
                    <a:lstStyle/>
                    <a:p>
                      <a:pPr algn="ctr" fontAlgn="b"/>
                      <a:r>
                        <a:rPr lang="en-US" sz="600" b="0" i="0" u="none" strike="noStrike">
                          <a:solidFill>
                            <a:srgbClr val="000000"/>
                          </a:solidFill>
                          <a:effectLst/>
                          <a:latin typeface="Calibri" panose="020F0502020204030204" pitchFamily="34" charset="0"/>
                        </a:rPr>
                        <a:t>18</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RM3- Bridge Tolls Program</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3.46</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05671">
                <a:tc>
                  <a:txBody>
                    <a:bodyPr/>
                    <a:lstStyle/>
                    <a:p>
                      <a:pPr algn="ctr" fontAlgn="b"/>
                      <a:r>
                        <a:rPr lang="en-US" sz="600" b="0" i="0" u="none" strike="noStrike">
                          <a:solidFill>
                            <a:srgbClr val="000000"/>
                          </a:solidFill>
                          <a:effectLst/>
                          <a:latin typeface="Calibri" panose="020F0502020204030204" pitchFamily="34" charset="0"/>
                        </a:rPr>
                        <a:t>19</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Vehicle License Fee (VLF) Increase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3.38</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05671">
                <a:tc>
                  <a:txBody>
                    <a:bodyPr/>
                    <a:lstStyle/>
                    <a:p>
                      <a:pPr algn="ctr" fontAlgn="b"/>
                      <a:r>
                        <a:rPr lang="en-US" sz="600" b="0" i="0" u="none" strike="noStrike">
                          <a:solidFill>
                            <a:srgbClr val="000000"/>
                          </a:solidFill>
                          <a:effectLst/>
                          <a:latin typeface="Calibri" panose="020F0502020204030204" pitchFamily="34" charset="0"/>
                        </a:rPr>
                        <a:t>20</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Parcel Tax</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ctr" fontAlgn="b"/>
                      <a:r>
                        <a:rPr lang="en-US" sz="600" b="1" i="0" u="none" strike="noStrike">
                          <a:solidFill>
                            <a:srgbClr val="000000"/>
                          </a:solidFill>
                          <a:effectLst/>
                          <a:latin typeface="Calibri" panose="020F0502020204030204" pitchFamily="34" charset="0"/>
                        </a:rPr>
                        <a:t>3.38</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05671">
                <a:tc>
                  <a:txBody>
                    <a:bodyPr/>
                    <a:lstStyle/>
                    <a:p>
                      <a:pPr algn="ctr" fontAlgn="b"/>
                      <a:r>
                        <a:rPr lang="en-US" sz="600" b="0" i="0" u="none" strike="noStrike">
                          <a:solidFill>
                            <a:srgbClr val="000000"/>
                          </a:solidFill>
                          <a:effectLst/>
                          <a:latin typeface="Calibri" panose="020F0502020204030204" pitchFamily="34" charset="0"/>
                        </a:rPr>
                        <a:t>21</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Naming Rights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3.31</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05671">
                <a:tc>
                  <a:txBody>
                    <a:bodyPr/>
                    <a:lstStyle/>
                    <a:p>
                      <a:pPr algn="ctr" fontAlgn="b"/>
                      <a:r>
                        <a:rPr lang="en-US" sz="600" b="0" i="0" u="none" strike="noStrike">
                          <a:solidFill>
                            <a:srgbClr val="000000"/>
                          </a:solidFill>
                          <a:effectLst/>
                          <a:latin typeface="Calibri" panose="020F0502020204030204" pitchFamily="34" charset="0"/>
                        </a:rPr>
                        <a:t>22</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Congestion Pricing</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600" b="1" i="0" u="none" strike="noStrike">
                          <a:solidFill>
                            <a:srgbClr val="000000"/>
                          </a:solidFill>
                          <a:effectLst/>
                          <a:latin typeface="Calibri" panose="020F0502020204030204" pitchFamily="34" charset="0"/>
                        </a:rPr>
                        <a:t>3.15</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05671">
                <a:tc>
                  <a:txBody>
                    <a:bodyPr/>
                    <a:lstStyle/>
                    <a:p>
                      <a:pPr algn="ctr" fontAlgn="b"/>
                      <a:r>
                        <a:rPr lang="en-US" sz="600" b="0" i="0" u="none" strike="noStrike">
                          <a:solidFill>
                            <a:srgbClr val="000000"/>
                          </a:solidFill>
                          <a:effectLst/>
                          <a:latin typeface="Calibri" panose="020F0502020204030204" pitchFamily="34" charset="0"/>
                        </a:rPr>
                        <a:t>23</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Public Private Partnerships (P3s)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ctr" fontAlgn="b"/>
                      <a:r>
                        <a:rPr lang="en-US" sz="600" b="1" i="0" u="none" strike="noStrike">
                          <a:solidFill>
                            <a:srgbClr val="000000"/>
                          </a:solidFill>
                          <a:effectLst/>
                          <a:latin typeface="Calibri" panose="020F0502020204030204" pitchFamily="34" charset="0"/>
                        </a:rPr>
                        <a:t>3.08</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05671">
                <a:tc>
                  <a:txBody>
                    <a:bodyPr/>
                    <a:lstStyle/>
                    <a:p>
                      <a:pPr algn="ctr" fontAlgn="b"/>
                      <a:r>
                        <a:rPr lang="en-US" sz="600" b="0" i="0" u="none" strike="noStrike">
                          <a:solidFill>
                            <a:srgbClr val="000000"/>
                          </a:solidFill>
                          <a:effectLst/>
                          <a:latin typeface="Calibri" panose="020F0502020204030204" pitchFamily="34" charset="0"/>
                        </a:rPr>
                        <a:t>24</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Utility User Tax Surcharge </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2.92</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05671">
                <a:tc>
                  <a:txBody>
                    <a:bodyPr/>
                    <a:lstStyle/>
                    <a:p>
                      <a:pPr algn="ctr" fontAlgn="b"/>
                      <a:r>
                        <a:rPr lang="en-US" sz="600" b="0" i="0" u="none" strike="noStrike">
                          <a:solidFill>
                            <a:srgbClr val="000000"/>
                          </a:solidFill>
                          <a:effectLst/>
                          <a:latin typeface="Calibri" panose="020F0502020204030204" pitchFamily="34" charset="0"/>
                        </a:rPr>
                        <a:t>25</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Transit Impact Development Fee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2.77</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05671">
                <a:tc>
                  <a:txBody>
                    <a:bodyPr/>
                    <a:lstStyle/>
                    <a:p>
                      <a:pPr algn="ctr" fontAlgn="b"/>
                      <a:r>
                        <a:rPr lang="en-US" sz="600" b="0" i="0" u="none" strike="noStrike">
                          <a:solidFill>
                            <a:srgbClr val="000000"/>
                          </a:solidFill>
                          <a:effectLst/>
                          <a:latin typeface="Calibri" panose="020F0502020204030204" pitchFamily="34" charset="0"/>
                        </a:rPr>
                        <a:t>26</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Federal Transportation Funding - TIFIA</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ctr" fontAlgn="b"/>
                      <a:r>
                        <a:rPr lang="en-US" sz="600" b="1" i="0" u="none" strike="noStrike">
                          <a:solidFill>
                            <a:srgbClr val="000000"/>
                          </a:solidFill>
                          <a:effectLst/>
                          <a:latin typeface="Calibri" panose="020F0502020204030204" pitchFamily="34" charset="0"/>
                        </a:rPr>
                        <a:t>2.77</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05671">
                <a:tc>
                  <a:txBody>
                    <a:bodyPr/>
                    <a:lstStyle/>
                    <a:p>
                      <a:pPr algn="ctr" fontAlgn="b"/>
                      <a:r>
                        <a:rPr lang="en-US" sz="600" b="0" i="0" u="none" strike="noStrike">
                          <a:solidFill>
                            <a:srgbClr val="000000"/>
                          </a:solidFill>
                          <a:effectLst/>
                          <a:latin typeface="Calibri" panose="020F0502020204030204" pitchFamily="34" charset="0"/>
                        </a:rPr>
                        <a:t>27</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Real Estate Transfer Tax Increase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2.69</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05671">
                <a:tc>
                  <a:txBody>
                    <a:bodyPr/>
                    <a:lstStyle/>
                    <a:p>
                      <a:pPr algn="ctr" fontAlgn="b"/>
                      <a:r>
                        <a:rPr lang="en-US" sz="600" b="0" i="0" u="none" strike="noStrike">
                          <a:solidFill>
                            <a:srgbClr val="000000"/>
                          </a:solidFill>
                          <a:effectLst/>
                          <a:latin typeface="Calibri" panose="020F0502020204030204" pitchFamily="34" charset="0"/>
                        </a:rPr>
                        <a:t>28</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Surcharge on Event Tickets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2.62</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05671">
                <a:tc>
                  <a:txBody>
                    <a:bodyPr/>
                    <a:lstStyle/>
                    <a:p>
                      <a:pPr algn="ctr" fontAlgn="b"/>
                      <a:r>
                        <a:rPr lang="en-US" sz="600" b="0" i="0" u="none" strike="noStrike">
                          <a:solidFill>
                            <a:srgbClr val="000000"/>
                          </a:solidFill>
                          <a:effectLst/>
                          <a:latin typeface="Calibri" panose="020F0502020204030204" pitchFamily="34" charset="0"/>
                        </a:rPr>
                        <a:t>29</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Environmental Impact Bonds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ctr" fontAlgn="b"/>
                      <a:r>
                        <a:rPr lang="en-US" sz="600" b="1" i="0" u="none" strike="noStrike">
                          <a:solidFill>
                            <a:srgbClr val="000000"/>
                          </a:solidFill>
                          <a:effectLst/>
                          <a:latin typeface="Calibri" panose="020F0502020204030204" pitchFamily="34" charset="0"/>
                        </a:rPr>
                        <a:t>2.62</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05671">
                <a:tc>
                  <a:txBody>
                    <a:bodyPr/>
                    <a:lstStyle/>
                    <a:p>
                      <a:pPr algn="ctr" fontAlgn="b"/>
                      <a:r>
                        <a:rPr lang="en-US" sz="600" b="0" i="0" u="none" strike="noStrike">
                          <a:solidFill>
                            <a:srgbClr val="000000"/>
                          </a:solidFill>
                          <a:effectLst/>
                          <a:latin typeface="Calibri" panose="020F0502020204030204" pitchFamily="34" charset="0"/>
                        </a:rPr>
                        <a:t>30</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Sale/Lease Increment of Port Assets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ctr" fontAlgn="b"/>
                      <a:r>
                        <a:rPr lang="en-US" sz="600" b="1" i="0" u="none" strike="noStrike">
                          <a:solidFill>
                            <a:srgbClr val="000000"/>
                          </a:solidFill>
                          <a:effectLst/>
                          <a:latin typeface="Calibri" panose="020F0502020204030204" pitchFamily="34" charset="0"/>
                        </a:rPr>
                        <a:t>2.62</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05671">
                <a:tc>
                  <a:txBody>
                    <a:bodyPr/>
                    <a:lstStyle/>
                    <a:p>
                      <a:pPr algn="ctr" fontAlgn="b"/>
                      <a:r>
                        <a:rPr lang="en-US" sz="600" b="0" i="0" u="none" strike="noStrike">
                          <a:solidFill>
                            <a:srgbClr val="000000"/>
                          </a:solidFill>
                          <a:effectLst/>
                          <a:latin typeface="Calibri" panose="020F0502020204030204" pitchFamily="34" charset="0"/>
                        </a:rPr>
                        <a:t>31</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Regional Gas Tax</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2.46</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05671">
                <a:tc>
                  <a:txBody>
                    <a:bodyPr/>
                    <a:lstStyle/>
                    <a:p>
                      <a:pPr algn="ctr" fontAlgn="b"/>
                      <a:r>
                        <a:rPr lang="en-US" sz="600" b="0" i="0" u="none" strike="noStrike">
                          <a:solidFill>
                            <a:srgbClr val="000000"/>
                          </a:solidFill>
                          <a:effectLst/>
                          <a:latin typeface="Calibri" panose="020F0502020204030204" pitchFamily="34" charset="0"/>
                        </a:rPr>
                        <a:t>32</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Increased Ferry Charges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2.31</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05671">
                <a:tc>
                  <a:txBody>
                    <a:bodyPr/>
                    <a:lstStyle/>
                    <a:p>
                      <a:pPr algn="ctr" fontAlgn="b"/>
                      <a:r>
                        <a:rPr lang="en-US" sz="600" b="0" i="0" u="none" strike="noStrike">
                          <a:solidFill>
                            <a:srgbClr val="000000"/>
                          </a:solidFill>
                          <a:effectLst/>
                          <a:latin typeface="Calibri" panose="020F0502020204030204" pitchFamily="34" charset="0"/>
                        </a:rPr>
                        <a:t>33</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Hazard Mitigation Grants</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2.31</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05671">
                <a:tc>
                  <a:txBody>
                    <a:bodyPr/>
                    <a:lstStyle/>
                    <a:p>
                      <a:pPr algn="ctr" fontAlgn="b"/>
                      <a:r>
                        <a:rPr lang="en-US" sz="600" b="0" i="0" u="none" strike="noStrike">
                          <a:solidFill>
                            <a:srgbClr val="000000"/>
                          </a:solidFill>
                          <a:effectLst/>
                          <a:latin typeface="Calibri" panose="020F0502020204030204" pitchFamily="34" charset="0"/>
                        </a:rPr>
                        <a:t>34</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Pension Plan Investment</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600" b="1" i="0" u="none" strike="noStrike">
                          <a:solidFill>
                            <a:srgbClr val="000000"/>
                          </a:solidFill>
                          <a:effectLst/>
                          <a:latin typeface="Calibri" panose="020F0502020204030204" pitchFamily="34" charset="0"/>
                        </a:rPr>
                        <a:t>2.31</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05671">
                <a:tc>
                  <a:txBody>
                    <a:bodyPr/>
                    <a:lstStyle/>
                    <a:p>
                      <a:pPr algn="ctr" fontAlgn="b"/>
                      <a:r>
                        <a:rPr lang="en-US" sz="600" b="0" i="0" u="none" strike="noStrike">
                          <a:solidFill>
                            <a:srgbClr val="000000"/>
                          </a:solidFill>
                          <a:effectLst/>
                          <a:latin typeface="Calibri" panose="020F0502020204030204" pitchFamily="34" charset="0"/>
                        </a:rPr>
                        <a:t>35</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Geologic Hazard Abatement Districts </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A9D08E"/>
                          </a:solidFill>
                          <a:effectLst/>
                          <a:latin typeface="Calibri" panose="020F0502020204030204" pitchFamily="34" charset="0"/>
                        </a:rPr>
                        <a:t>5</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600" b="1" i="0" u="none" strike="noStrike">
                          <a:solidFill>
                            <a:srgbClr val="000000"/>
                          </a:solidFill>
                          <a:effectLst/>
                          <a:latin typeface="Calibri" panose="020F0502020204030204" pitchFamily="34" charset="0"/>
                        </a:rPr>
                        <a:t>2.23</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05671">
                <a:tc>
                  <a:txBody>
                    <a:bodyPr/>
                    <a:lstStyle/>
                    <a:p>
                      <a:pPr algn="ctr" fontAlgn="b"/>
                      <a:r>
                        <a:rPr lang="en-US" sz="600" b="0" i="0" u="none" strike="noStrike">
                          <a:solidFill>
                            <a:srgbClr val="000000"/>
                          </a:solidFill>
                          <a:effectLst/>
                          <a:latin typeface="Calibri" panose="020F0502020204030204" pitchFamily="34" charset="0"/>
                        </a:rPr>
                        <a:t>36</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Infrastructure Trust Bank</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E699"/>
                          </a:solidFill>
                          <a:effectLst/>
                          <a:latin typeface="Calibri" panose="020F0502020204030204" pitchFamily="34" charset="0"/>
                        </a:rPr>
                        <a:t>3</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CC00"/>
                          </a:solidFill>
                          <a:effectLst/>
                          <a:latin typeface="Calibri" panose="020F0502020204030204" pitchFamily="34" charset="0"/>
                        </a:rPr>
                        <a:t>2</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66"/>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DFFF9F"/>
                          </a:solidFill>
                          <a:effectLst/>
                          <a:latin typeface="Calibri" panose="020F0502020204030204" pitchFamily="34" charset="0"/>
                        </a:rPr>
                        <a:t>4</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FF9F"/>
                    </a:solidFill>
                  </a:tcPr>
                </a:tc>
                <a:tc>
                  <a:txBody>
                    <a:bodyPr/>
                    <a:lstStyle/>
                    <a:p>
                      <a:pPr algn="ctr" fontAlgn="b"/>
                      <a:r>
                        <a:rPr lang="en-US" sz="600" b="1" i="0" u="none" strike="noStrike">
                          <a:solidFill>
                            <a:srgbClr val="000000"/>
                          </a:solidFill>
                          <a:effectLst/>
                          <a:latin typeface="Calibri" panose="020F0502020204030204" pitchFamily="34" charset="0"/>
                        </a:rPr>
                        <a:t>2.00</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105671">
                <a:tc>
                  <a:txBody>
                    <a:bodyPr/>
                    <a:lstStyle/>
                    <a:p>
                      <a:pPr algn="ctr" fontAlgn="b"/>
                      <a:r>
                        <a:rPr lang="en-US" sz="600" b="0" i="0" u="none" strike="noStrike">
                          <a:solidFill>
                            <a:srgbClr val="000000"/>
                          </a:solidFill>
                          <a:effectLst/>
                          <a:latin typeface="Calibri" panose="020F0502020204030204" pitchFamily="34" charset="0"/>
                        </a:rPr>
                        <a:t>37</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Transit Pass Transfer Fee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797"/>
                    </a:solidFill>
                  </a:tcPr>
                </a:tc>
                <a:tc>
                  <a:txBody>
                    <a:bodyPr/>
                    <a:lstStyle/>
                    <a:p>
                      <a:pPr algn="ctr" fontAlgn="b"/>
                      <a:r>
                        <a:rPr lang="en-US" sz="600" b="1" i="0" u="none" strike="noStrike">
                          <a:solidFill>
                            <a:srgbClr val="000000"/>
                          </a:solidFill>
                          <a:effectLst/>
                          <a:latin typeface="Calibri" panose="020F0502020204030204" pitchFamily="34" charset="0"/>
                        </a:rPr>
                        <a:t>1.00</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7"/>
                  </a:ext>
                </a:extLst>
              </a:tr>
              <a:tr h="110955">
                <a:tc>
                  <a:txBody>
                    <a:bodyPr/>
                    <a:lstStyle/>
                    <a:p>
                      <a:pPr algn="ctr" fontAlgn="b"/>
                      <a:r>
                        <a:rPr lang="en-US" sz="600" b="0" i="0" u="none" strike="noStrike">
                          <a:solidFill>
                            <a:srgbClr val="000000"/>
                          </a:solidFill>
                          <a:effectLst/>
                          <a:latin typeface="Calibri" panose="020F0502020204030204" pitchFamily="34" charset="0"/>
                        </a:rPr>
                        <a:t>38</a:t>
                      </a:r>
                    </a:p>
                  </a:txBody>
                  <a:tcPr marL="4912" marR="4912" marT="491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Resilience Bonds/Insurance Value Capture</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r" fontAlgn="b"/>
                      <a:r>
                        <a:rPr lang="en-US" sz="600" b="0" i="0" u="none" strike="noStrike">
                          <a:solidFill>
                            <a:srgbClr val="FF9797"/>
                          </a:solidFill>
                          <a:effectLst/>
                          <a:latin typeface="Calibri" panose="020F0502020204030204" pitchFamily="34" charset="0"/>
                        </a:rPr>
                        <a:t>1</a:t>
                      </a:r>
                    </a:p>
                  </a:txBody>
                  <a:tcPr marL="4912" marR="4912" marT="49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797"/>
                    </a:solidFill>
                  </a:tcPr>
                </a:tc>
                <a:tc>
                  <a:txBody>
                    <a:bodyPr/>
                    <a:lstStyle/>
                    <a:p>
                      <a:pPr algn="ctr" fontAlgn="b"/>
                      <a:r>
                        <a:rPr lang="en-US" sz="600" b="1" i="0" u="none" strike="noStrike" dirty="0">
                          <a:solidFill>
                            <a:srgbClr val="000000"/>
                          </a:solidFill>
                          <a:effectLst/>
                          <a:latin typeface="Calibri" panose="020F0502020204030204" pitchFamily="34" charset="0"/>
                        </a:rPr>
                        <a:t>1.00</a:t>
                      </a:r>
                    </a:p>
                  </a:txBody>
                  <a:tcPr marL="4912" marR="4912" marT="4912"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bl>
          </a:graphicData>
        </a:graphic>
      </p:graphicFrame>
      <p:graphicFrame>
        <p:nvGraphicFramePr>
          <p:cNvPr id="9" name="Content Placeholder 8"/>
          <p:cNvGraphicFramePr>
            <a:graphicFrameLocks noGrp="1"/>
          </p:cNvGraphicFramePr>
          <p:nvPr>
            <p:ph sz="quarter" idx="1"/>
            <p:extLst>
              <p:ext uri="{D42A27DB-BD31-4B8C-83A1-F6EECF244321}">
                <p14:modId xmlns:p14="http://schemas.microsoft.com/office/powerpoint/2010/main" val="2446232185"/>
              </p:ext>
            </p:extLst>
          </p:nvPr>
        </p:nvGraphicFramePr>
        <p:xfrm>
          <a:off x="2263140" y="2110695"/>
          <a:ext cx="8192262" cy="3351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rotWithShape="1">
          <a:blip r:embed="rId8"/>
          <a:srcRect r="6961"/>
          <a:stretch/>
        </p:blipFill>
        <p:spPr>
          <a:xfrm>
            <a:off x="1360076" y="928185"/>
            <a:ext cx="3088542" cy="1028703"/>
          </a:xfrm>
          <a:prstGeom prst="rect">
            <a:avLst/>
          </a:prstGeom>
          <a:ln>
            <a:solidFill>
              <a:schemeClr val="tx1"/>
            </a:solidFill>
          </a:ln>
        </p:spPr>
      </p:pic>
      <p:sp>
        <p:nvSpPr>
          <p:cNvPr id="4" name="Slide Number Placeholder 3"/>
          <p:cNvSpPr>
            <a:spLocks noGrp="1"/>
          </p:cNvSpPr>
          <p:nvPr>
            <p:ph type="sldNum" sz="quarter" idx="12"/>
          </p:nvPr>
        </p:nvSpPr>
        <p:spPr/>
        <p:txBody>
          <a:bodyPr>
            <a:normAutofit/>
          </a:bodyPr>
          <a:lstStyle/>
          <a:p>
            <a:fld id="{FBFC7E09-6E2B-4A7C-A467-D11545064C48}" type="slidenum">
              <a:rPr lang="en-US" smtClean="0"/>
              <a:pPr/>
              <a:t>10</a:t>
            </a:fld>
            <a:endParaRPr lang="en-US" dirty="0"/>
          </a:p>
        </p:txBody>
      </p:sp>
      <p:sp>
        <p:nvSpPr>
          <p:cNvPr id="10" name="TextBox 9"/>
          <p:cNvSpPr txBox="1"/>
          <p:nvPr/>
        </p:nvSpPr>
        <p:spPr>
          <a:xfrm>
            <a:off x="5198993" y="837818"/>
            <a:ext cx="7620000" cy="461665"/>
          </a:xfrm>
          <a:prstGeom prst="rect">
            <a:avLst/>
          </a:prstGeom>
          <a:noFill/>
        </p:spPr>
        <p:txBody>
          <a:bodyPr wrap="square" rtlCol="0">
            <a:spAutoFit/>
          </a:bodyPr>
          <a:lstStyle/>
          <a:p>
            <a:pPr defTabSz="914400" fontAlgn="base">
              <a:spcBef>
                <a:spcPts val="700"/>
              </a:spcBef>
              <a:spcAft>
                <a:spcPct val="0"/>
              </a:spcAft>
              <a:buClr>
                <a:srgbClr val="FFB547"/>
              </a:buClr>
              <a:buSzPct val="70000"/>
            </a:pPr>
            <a:r>
              <a:rPr lang="en-US" sz="2400" dirty="0" smtClean="0">
                <a:solidFill>
                  <a:prstClr val="black"/>
                </a:solidFill>
              </a:rPr>
              <a:t>48 Revenue Source Considerations</a:t>
            </a:r>
            <a:endParaRPr lang="en-US" sz="2400" dirty="0">
              <a:solidFill>
                <a:prstClr val="black"/>
              </a:solidFill>
            </a:endParaRPr>
          </a:p>
        </p:txBody>
      </p:sp>
      <p:sp>
        <p:nvSpPr>
          <p:cNvPr id="7" name="Title 1"/>
          <p:cNvSpPr txBox="1">
            <a:spLocks/>
          </p:cNvSpPr>
          <p:nvPr/>
        </p:nvSpPr>
        <p:spPr>
          <a:xfrm>
            <a:off x="228600" y="-304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Arial" panose="020B0604020202020204" pitchFamily="34" charset="0"/>
                <a:cs typeface="Arial" panose="020B0604020202020204" pitchFamily="34" charset="0"/>
              </a:rPr>
              <a:t>Seawall Finance Working Group</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9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fld id="{FBFC7E09-6E2B-4A7C-A467-D11545064C48}" type="slidenum">
              <a:rPr lang="en-US" smtClean="0"/>
              <a:pPr/>
              <a:t>11</a:t>
            </a:fld>
            <a:endParaRPr lang="en-US"/>
          </a:p>
        </p:txBody>
      </p:sp>
      <p:sp>
        <p:nvSpPr>
          <p:cNvPr id="12" name="Rectangle 6"/>
          <p:cNvSpPr>
            <a:spLocks noChangeArrowheads="1"/>
          </p:cNvSpPr>
          <p:nvPr/>
        </p:nvSpPr>
        <p:spPr bwMode="auto">
          <a:xfrm>
            <a:off x="2743201" y="226763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18" name="Content Placeholder 17"/>
          <p:cNvSpPr>
            <a:spLocks noGrp="1"/>
          </p:cNvSpPr>
          <p:nvPr>
            <p:ph sz="quarter" idx="1"/>
          </p:nvPr>
        </p:nvSpPr>
        <p:spPr>
          <a:xfrm>
            <a:off x="838200" y="1066800"/>
            <a:ext cx="10515600" cy="4351338"/>
          </a:xfrm>
        </p:spPr>
        <p:txBody>
          <a:bodyPr/>
          <a:lstStyle/>
          <a:p>
            <a:pPr marL="0" indent="0">
              <a:buNone/>
            </a:pPr>
            <a:r>
              <a:rPr lang="en-US" sz="2400" dirty="0" smtClean="0"/>
              <a:t>Revenue recommendations</a:t>
            </a:r>
            <a:r>
              <a:rPr lang="en-US" sz="2400" dirty="0"/>
              <a:t>: </a:t>
            </a:r>
          </a:p>
          <a:p>
            <a:endParaRPr lang="en-US" dirty="0"/>
          </a:p>
        </p:txBody>
      </p:sp>
      <p:sp>
        <p:nvSpPr>
          <p:cNvPr id="8" name="Title 1"/>
          <p:cNvSpPr>
            <a:spLocks noGrp="1"/>
          </p:cNvSpPr>
          <p:nvPr>
            <p:ph type="title"/>
          </p:nvPr>
        </p:nvSpPr>
        <p:spPr>
          <a:xfrm>
            <a:off x="155713" y="128588"/>
            <a:ext cx="10515600" cy="830263"/>
          </a:xfrm>
        </p:spPr>
        <p:txBody>
          <a:bodyPr anchor="t">
            <a:normAutofit/>
          </a:bodyPr>
          <a:lstStyle/>
          <a:p>
            <a:r>
              <a:rPr lang="en-US" sz="2400" b="1" dirty="0" smtClean="0">
                <a:solidFill>
                  <a:schemeClr val="tx1"/>
                </a:solidFill>
                <a:latin typeface="Arial" panose="020B0604020202020204" pitchFamily="34" charset="0"/>
                <a:cs typeface="Arial" panose="020B0604020202020204" pitchFamily="34" charset="0"/>
              </a:rPr>
              <a:t>Seawall Finance Working Group</a:t>
            </a:r>
            <a:endParaRPr lang="en-US" sz="2400" b="1"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524000" y="1736724"/>
            <a:ext cx="8458200" cy="5121276"/>
          </a:xfrm>
          <a:prstGeom prst="rect">
            <a:avLst/>
          </a:prstGeom>
        </p:spPr>
      </p:pic>
    </p:spTree>
    <p:extLst>
      <p:ext uri="{BB962C8B-B14F-4D97-AF65-F5344CB8AC3E}">
        <p14:creationId xmlns:p14="http://schemas.microsoft.com/office/powerpoint/2010/main" val="2187567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8" name="Picture 7"/>
          <p:cNvPicPr>
            <a:picLocks noChangeAspect="1"/>
          </p:cNvPicPr>
          <p:nvPr/>
        </p:nvPicPr>
        <p:blipFill rotWithShape="1">
          <a:blip r:embed="rId3"/>
          <a:srcRect t="4450"/>
          <a:stretch/>
        </p:blipFill>
        <p:spPr>
          <a:xfrm>
            <a:off x="2761627" y="0"/>
            <a:ext cx="9549801" cy="6761342"/>
          </a:xfrm>
          <a:prstGeom prst="rect">
            <a:avLst/>
          </a:prstGeom>
        </p:spPr>
      </p:pic>
      <p:sp>
        <p:nvSpPr>
          <p:cNvPr id="337" name="Google Shape;337;p35"/>
          <p:cNvSpPr txBox="1">
            <a:spLocks noGrp="1"/>
          </p:cNvSpPr>
          <p:nvPr>
            <p:ph type="ctrTitle" idx="4294967295"/>
          </p:nvPr>
        </p:nvSpPr>
        <p:spPr>
          <a:xfrm>
            <a:off x="82279" y="92393"/>
            <a:ext cx="2559920" cy="1547812"/>
          </a:xfrm>
          <a:prstGeom prst="rect">
            <a:avLst/>
          </a:prstGeom>
        </p:spPr>
        <p:txBody>
          <a:bodyPr spcFirstLastPara="1" wrap="square" lIns="91425" tIns="91425" rIns="91425" bIns="91425" anchor="b" anchorCtr="0">
            <a:noAutofit/>
          </a:bodyPr>
          <a:lstStyle/>
          <a:p>
            <a:pPr algn="ctr"/>
            <a:r>
              <a:rPr lang="en" sz="5400" dirty="0">
                <a:solidFill>
                  <a:srgbClr val="7ECEFD"/>
                </a:solidFill>
              </a:rPr>
              <a:t>Thanks!</a:t>
            </a:r>
            <a:endParaRPr sz="5400" dirty="0">
              <a:solidFill>
                <a:srgbClr val="7ECEFD"/>
              </a:solidFill>
            </a:endParaRPr>
          </a:p>
        </p:txBody>
      </p:sp>
      <p:sp>
        <p:nvSpPr>
          <p:cNvPr id="338" name="Google Shape;338;p35"/>
          <p:cNvSpPr txBox="1">
            <a:spLocks noGrp="1"/>
          </p:cNvSpPr>
          <p:nvPr>
            <p:ph type="subTitle" idx="4294967295"/>
          </p:nvPr>
        </p:nvSpPr>
        <p:spPr>
          <a:xfrm>
            <a:off x="214765" y="1640205"/>
            <a:ext cx="2440494" cy="1046163"/>
          </a:xfrm>
          <a:prstGeom prst="rect">
            <a:avLst/>
          </a:prstGeom>
        </p:spPr>
        <p:txBody>
          <a:bodyPr spcFirstLastPara="1" wrap="square" lIns="91425" tIns="91425" rIns="91425" bIns="91425" anchor="t" anchorCtr="0">
            <a:noAutofit/>
          </a:bodyPr>
          <a:lstStyle/>
          <a:p>
            <a:pPr marL="0" indent="0">
              <a:buNone/>
            </a:pPr>
            <a:r>
              <a:rPr lang="en" sz="3600" b="1" dirty="0">
                <a:solidFill>
                  <a:srgbClr val="FFFFFF"/>
                </a:solidFill>
              </a:rPr>
              <a:t>Q</a:t>
            </a:r>
            <a:r>
              <a:rPr lang="en" sz="3600" b="1" dirty="0" smtClean="0">
                <a:solidFill>
                  <a:srgbClr val="FFFFFF"/>
                </a:solidFill>
              </a:rPr>
              <a:t>uestions</a:t>
            </a:r>
            <a:r>
              <a:rPr lang="en" sz="3600" b="1" dirty="0">
                <a:solidFill>
                  <a:srgbClr val="FFFFFF"/>
                </a:solidFill>
              </a:rPr>
              <a:t>?</a:t>
            </a:r>
            <a:endParaRPr sz="3600" b="1" dirty="0">
              <a:solidFill>
                <a:srgbClr val="FFFFFF"/>
              </a:solidFill>
            </a:endParaRPr>
          </a:p>
        </p:txBody>
      </p:sp>
      <p:sp>
        <p:nvSpPr>
          <p:cNvPr id="339" name="Google Shape;339;p35"/>
          <p:cNvSpPr txBox="1">
            <a:spLocks noGrp="1"/>
          </p:cNvSpPr>
          <p:nvPr>
            <p:ph type="body" idx="4294967295"/>
          </p:nvPr>
        </p:nvSpPr>
        <p:spPr>
          <a:xfrm>
            <a:off x="201705" y="3511550"/>
            <a:ext cx="2347185" cy="2660650"/>
          </a:xfrm>
          <a:prstGeom prst="rect">
            <a:avLst/>
          </a:prstGeom>
        </p:spPr>
        <p:txBody>
          <a:bodyPr spcFirstLastPara="1" wrap="square" lIns="91425" tIns="91425" rIns="91425" bIns="91425" anchor="t" anchorCtr="0">
            <a:noAutofit/>
          </a:bodyPr>
          <a:lstStyle/>
          <a:p>
            <a:pPr marL="0" indent="0">
              <a:buNone/>
            </a:pPr>
            <a:r>
              <a:rPr lang="en" sz="2000" dirty="0">
                <a:solidFill>
                  <a:srgbClr val="FFFFFF"/>
                </a:solidFill>
              </a:rPr>
              <a:t>You can find me at:</a:t>
            </a:r>
            <a:endParaRPr sz="2000" dirty="0">
              <a:solidFill>
                <a:srgbClr val="FFFFFF"/>
              </a:solidFill>
            </a:endParaRPr>
          </a:p>
          <a:p>
            <a:pPr marL="0" indent="0">
              <a:buNone/>
            </a:pPr>
            <a:r>
              <a:rPr lang="en-US" sz="2000" dirty="0" smtClean="0">
                <a:solidFill>
                  <a:srgbClr val="FFFFFF"/>
                </a:solidFill>
              </a:rPr>
              <a:t>Brian.Strong@sfgov.org</a:t>
            </a:r>
            <a:endParaRPr sz="2000" dirty="0">
              <a:solidFill>
                <a:srgbClr val="FFFFFF"/>
              </a:solidFill>
            </a:endParaRPr>
          </a:p>
        </p:txBody>
      </p:sp>
    </p:spTree>
    <p:extLst>
      <p:ext uri="{BB962C8B-B14F-4D97-AF65-F5344CB8AC3E}">
        <p14:creationId xmlns:p14="http://schemas.microsoft.com/office/powerpoint/2010/main" val="1802337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idx="12"/>
          </p:nvPr>
        </p:nvSpPr>
        <p:spPr/>
        <p:txBody>
          <a:bodyPr/>
          <a:lstStyle/>
          <a:p>
            <a:fld id="{378FB50E-12C6-4C3F-9347-DE1EC4194FB3}" type="slidenum">
              <a:rPr lang="en-US" smtClean="0"/>
              <a:pPr/>
              <a:t>2</a:t>
            </a:fld>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864" y="138822"/>
            <a:ext cx="5029200" cy="6510349"/>
          </a:xfrm>
          <a:prstGeom prst="rect">
            <a:avLst/>
          </a:prstGeom>
        </p:spPr>
      </p:pic>
      <p:grpSp>
        <p:nvGrpSpPr>
          <p:cNvPr id="16" name="Group 15"/>
          <p:cNvGrpSpPr/>
          <p:nvPr/>
        </p:nvGrpSpPr>
        <p:grpSpPr>
          <a:xfrm>
            <a:off x="5320144" y="241074"/>
            <a:ext cx="5532782" cy="6461061"/>
            <a:chOff x="5979192" y="422124"/>
            <a:chExt cx="5532782" cy="6461061"/>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12" t="24154" r="38453" b="12615"/>
            <a:stretch/>
          </p:blipFill>
          <p:spPr bwMode="auto">
            <a:xfrm>
              <a:off x="5979192" y="422124"/>
              <a:ext cx="5486400" cy="646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826905" y="773775"/>
              <a:ext cx="1752600" cy="307777"/>
            </a:xfrm>
            <a:prstGeom prst="rect">
              <a:avLst/>
            </a:prstGeom>
            <a:solidFill>
              <a:schemeClr val="bg1"/>
            </a:solidFill>
          </p:spPr>
          <p:txBody>
            <a:bodyPr wrap="square" rtlCol="0">
              <a:spAutoFit/>
            </a:bodyPr>
            <a:lstStyle/>
            <a:p>
              <a:r>
                <a:rPr lang="en-US" sz="1400" b="1" dirty="0" smtClean="0">
                  <a:solidFill>
                    <a:srgbClr val="CC6600"/>
                  </a:solidFill>
                  <a:latin typeface="Arial" panose="020B0604020202020204" pitchFamily="34" charset="0"/>
                  <a:cs typeface="Arial" panose="020B0604020202020204" pitchFamily="34" charset="0"/>
                </a:rPr>
                <a:t>EARTHQUAKES</a:t>
              </a:r>
              <a:endParaRPr lang="en-US" sz="1400" b="1" dirty="0">
                <a:solidFill>
                  <a:srgbClr val="CC6600"/>
                </a:solidFill>
                <a:latin typeface="Arial" panose="020B0604020202020204" pitchFamily="34" charset="0"/>
                <a:cs typeface="Arial" panose="020B0604020202020204" pitchFamily="34" charset="0"/>
              </a:endParaRPr>
            </a:p>
          </p:txBody>
        </p:sp>
        <p:sp>
          <p:nvSpPr>
            <p:cNvPr id="19" name="TextBox 18"/>
            <p:cNvSpPr txBox="1"/>
            <p:nvPr/>
          </p:nvSpPr>
          <p:spPr>
            <a:xfrm>
              <a:off x="9419754" y="801610"/>
              <a:ext cx="2074817" cy="307777"/>
            </a:xfrm>
            <a:prstGeom prst="rect">
              <a:avLst/>
            </a:prstGeom>
            <a:solidFill>
              <a:schemeClr val="bg1"/>
            </a:solidFill>
          </p:spPr>
          <p:txBody>
            <a:bodyPr wrap="square" rtlCol="0">
              <a:spAutoFit/>
            </a:bodyPr>
            <a:lstStyle/>
            <a:p>
              <a:r>
                <a:rPr lang="en-US" sz="1400" b="1" dirty="0" smtClean="0">
                  <a:solidFill>
                    <a:srgbClr val="CC6600"/>
                  </a:solidFill>
                  <a:latin typeface="Arial" panose="020B0604020202020204" pitchFamily="34" charset="0"/>
                  <a:cs typeface="Arial" panose="020B0604020202020204" pitchFamily="34" charset="0"/>
                </a:rPr>
                <a:t>INFRASTRUCTURE</a:t>
              </a:r>
              <a:endParaRPr lang="en-US" sz="1400" b="1" dirty="0">
                <a:solidFill>
                  <a:srgbClr val="CC6600"/>
                </a:solidFill>
                <a:latin typeface="Arial" panose="020B0604020202020204" pitchFamily="34" charset="0"/>
                <a:cs typeface="Arial" panose="020B0604020202020204" pitchFamily="34" charset="0"/>
              </a:endParaRPr>
            </a:p>
          </p:txBody>
        </p:sp>
        <p:sp>
          <p:nvSpPr>
            <p:cNvPr id="20" name="TextBox 19"/>
            <p:cNvSpPr txBox="1"/>
            <p:nvPr/>
          </p:nvSpPr>
          <p:spPr>
            <a:xfrm>
              <a:off x="6846005" y="2898328"/>
              <a:ext cx="1840548" cy="307777"/>
            </a:xfrm>
            <a:prstGeom prst="rect">
              <a:avLst/>
            </a:prstGeom>
            <a:solidFill>
              <a:schemeClr val="bg1"/>
            </a:solidFill>
          </p:spPr>
          <p:txBody>
            <a:bodyPr wrap="square" rtlCol="0">
              <a:spAutoFit/>
            </a:bodyPr>
            <a:lstStyle/>
            <a:p>
              <a:r>
                <a:rPr lang="en-US" sz="1400" b="1" dirty="0" smtClean="0">
                  <a:solidFill>
                    <a:srgbClr val="CC6600"/>
                  </a:solidFill>
                  <a:latin typeface="Arial" panose="020B0604020202020204" pitchFamily="34" charset="0"/>
                  <a:cs typeface="Arial" panose="020B0604020202020204" pitchFamily="34" charset="0"/>
                </a:rPr>
                <a:t>CLIMATE CHANGE</a:t>
              </a:r>
              <a:endParaRPr lang="en-US" sz="1400" b="1" dirty="0">
                <a:solidFill>
                  <a:srgbClr val="CC6600"/>
                </a:solidFill>
                <a:latin typeface="Arial" panose="020B0604020202020204" pitchFamily="34" charset="0"/>
                <a:cs typeface="Arial" panose="020B0604020202020204" pitchFamily="34" charset="0"/>
              </a:endParaRPr>
            </a:p>
          </p:txBody>
        </p:sp>
        <p:sp>
          <p:nvSpPr>
            <p:cNvPr id="21" name="TextBox 20"/>
            <p:cNvSpPr txBox="1"/>
            <p:nvPr/>
          </p:nvSpPr>
          <p:spPr>
            <a:xfrm>
              <a:off x="9419754" y="2898327"/>
              <a:ext cx="1828800" cy="307777"/>
            </a:xfrm>
            <a:prstGeom prst="rect">
              <a:avLst/>
            </a:prstGeom>
            <a:solidFill>
              <a:schemeClr val="bg1"/>
            </a:solidFill>
          </p:spPr>
          <p:txBody>
            <a:bodyPr wrap="square" rtlCol="0">
              <a:spAutoFit/>
            </a:bodyPr>
            <a:lstStyle/>
            <a:p>
              <a:r>
                <a:rPr lang="en-US" sz="1400" b="1" dirty="0" smtClean="0">
                  <a:solidFill>
                    <a:srgbClr val="CC6600"/>
                  </a:solidFill>
                  <a:latin typeface="Arial" panose="020B0604020202020204" pitchFamily="34" charset="0"/>
                  <a:cs typeface="Arial" panose="020B0604020202020204" pitchFamily="34" charset="0"/>
                </a:rPr>
                <a:t>SOCIAL INEQUITY</a:t>
              </a:r>
            </a:p>
          </p:txBody>
        </p:sp>
        <p:sp>
          <p:nvSpPr>
            <p:cNvPr id="22" name="TextBox 21"/>
            <p:cNvSpPr txBox="1"/>
            <p:nvPr/>
          </p:nvSpPr>
          <p:spPr>
            <a:xfrm>
              <a:off x="6849318" y="4876133"/>
              <a:ext cx="1872774" cy="307777"/>
            </a:xfrm>
            <a:prstGeom prst="rect">
              <a:avLst/>
            </a:prstGeom>
            <a:solidFill>
              <a:schemeClr val="bg1"/>
            </a:solidFill>
          </p:spPr>
          <p:txBody>
            <a:bodyPr wrap="square" rtlCol="0">
              <a:spAutoFit/>
            </a:bodyPr>
            <a:lstStyle/>
            <a:p>
              <a:r>
                <a:rPr lang="en-US" sz="1400" b="1" dirty="0" smtClean="0">
                  <a:solidFill>
                    <a:srgbClr val="CC6600"/>
                  </a:solidFill>
                  <a:latin typeface="Arial" panose="020B0604020202020204" pitchFamily="34" charset="0"/>
                  <a:cs typeface="Arial" panose="020B0604020202020204" pitchFamily="34" charset="0"/>
                </a:rPr>
                <a:t>SEA LEVEL RISE</a:t>
              </a:r>
              <a:endParaRPr lang="en-US" sz="1400" b="1" dirty="0">
                <a:solidFill>
                  <a:srgbClr val="CC6600"/>
                </a:solidFill>
                <a:latin typeface="Arial" panose="020B0604020202020204" pitchFamily="34" charset="0"/>
                <a:cs typeface="Arial" panose="020B0604020202020204" pitchFamily="34" charset="0"/>
              </a:endParaRPr>
            </a:p>
          </p:txBody>
        </p:sp>
        <p:sp>
          <p:nvSpPr>
            <p:cNvPr id="23" name="TextBox 22"/>
            <p:cNvSpPr txBox="1"/>
            <p:nvPr/>
          </p:nvSpPr>
          <p:spPr>
            <a:xfrm>
              <a:off x="9378374" y="4853355"/>
              <a:ext cx="2133600" cy="307777"/>
            </a:xfrm>
            <a:prstGeom prst="rect">
              <a:avLst/>
            </a:prstGeom>
            <a:solidFill>
              <a:schemeClr val="bg1"/>
            </a:solidFill>
          </p:spPr>
          <p:txBody>
            <a:bodyPr wrap="square" rtlCol="0">
              <a:spAutoFit/>
            </a:bodyPr>
            <a:lstStyle/>
            <a:p>
              <a:r>
                <a:rPr lang="en-US" sz="1400" b="1" dirty="0" smtClean="0">
                  <a:solidFill>
                    <a:srgbClr val="CC6600"/>
                  </a:solidFill>
                  <a:latin typeface="Arial" panose="020B0604020202020204" pitchFamily="34" charset="0"/>
                  <a:cs typeface="Arial" panose="020B0604020202020204" pitchFamily="34" charset="0"/>
                </a:rPr>
                <a:t>UNAFFORDABILITY</a:t>
              </a:r>
              <a:endParaRPr lang="en-US" sz="1400" b="1" dirty="0">
                <a:solidFill>
                  <a:srgbClr val="CC66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870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67FB767-9FB6-49C1-825E-DDF6EF64FD5E}"/>
              </a:ext>
            </a:extLst>
          </p:cNvPr>
          <p:cNvSpPr txBox="1">
            <a:spLocks/>
          </p:cNvSpPr>
          <p:nvPr/>
        </p:nvSpPr>
        <p:spPr bwMode="auto">
          <a:xfrm>
            <a:off x="1706157" y="5427494"/>
            <a:ext cx="8675671" cy="1009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cap="rnd">
                <a:solidFill>
                  <a:srgbClr val="000000"/>
                </a:solidFill>
                <a:miter lim="800000"/>
                <a:headEnd/>
                <a:tailEnd/>
              </a14:hiddenLine>
            </a:ext>
          </a:extLst>
        </p:spPr>
        <p:txBody>
          <a:bodyPr vert="horz" wrap="square" lIns="67866" tIns="33338" rIns="67866" bIns="33338" numCol="1" anchor="b" anchorCtr="0" compatLnSpc="1">
            <a:prstTxWarp prst="textNoShape">
              <a:avLst/>
            </a:prstTxWarp>
          </a:bodyPr>
          <a:lstStyle>
            <a:lvl1pPr marL="0" indent="0" algn="l" defTabSz="914400" rtl="0" eaLnBrk="1" latinLnBrk="0" hangingPunct="1">
              <a:spcBef>
                <a:spcPct val="20000"/>
              </a:spcBef>
              <a:buClr>
                <a:srgbClr val="6E4100"/>
              </a:buClr>
              <a:buFont typeface="Wingdings" pitchFamily="2" charset="2"/>
              <a:buNone/>
              <a:defRPr sz="2000" kern="1200">
                <a:solidFill>
                  <a:schemeClr val="tx1">
                    <a:tint val="7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Clr>
                <a:srgbClr val="6E4100"/>
              </a:buClr>
              <a:buFont typeface="Wingdings" pitchFamily="2" charset="2"/>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Clr>
                <a:srgbClr val="6E4100"/>
              </a:buClr>
              <a:buFont typeface="Wingdings" pitchFamily="2" charset="2"/>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57175" indent="-257175">
              <a:spcBef>
                <a:spcPts val="900"/>
              </a:spcBef>
              <a:buFont typeface="Arial" panose="020B0604020202020204" pitchFamily="34" charset="0"/>
              <a:buChar char="•"/>
            </a:pPr>
            <a:endParaRPr lang="en-US" sz="1800" dirty="0">
              <a:solidFill>
                <a:schemeClr val="tx1"/>
              </a:solidFill>
            </a:endParaRPr>
          </a:p>
        </p:txBody>
      </p:sp>
      <p:sp>
        <p:nvSpPr>
          <p:cNvPr id="2" name="Slide Number Placeholder 1"/>
          <p:cNvSpPr>
            <a:spLocks noGrp="1"/>
          </p:cNvSpPr>
          <p:nvPr>
            <p:ph type="sldNum" sz="quarter" idx="12"/>
          </p:nvPr>
        </p:nvSpPr>
        <p:spPr/>
        <p:txBody>
          <a:bodyPr>
            <a:normAutofit/>
          </a:bodyPr>
          <a:lstStyle/>
          <a:p>
            <a:pPr>
              <a:defRPr/>
            </a:pPr>
            <a:fld id="{F9D17B1F-B3D0-4F61-99D2-EB2BB9FB18BF}" type="slidenum">
              <a:rPr lang="en-US" smtClean="0"/>
              <a:pPr>
                <a:defRPr/>
              </a:pPr>
              <a:t>3</a:t>
            </a:fld>
            <a:endParaRPr lang="en-US" dirty="0"/>
          </a:p>
        </p:txBody>
      </p:sp>
      <p:pic>
        <p:nvPicPr>
          <p:cNvPr id="6" name="Picture 5"/>
          <p:cNvPicPr preferRelativeResize="0">
            <a:picLocks/>
          </p:cNvPicPr>
          <p:nvPr/>
        </p:nvPicPr>
        <p:blipFill rotWithShape="1">
          <a:blip r:embed="rId3" cstate="print">
            <a:extLst>
              <a:ext uri="{28A0092B-C50C-407E-A947-70E740481C1C}">
                <a14:useLocalDpi xmlns:a14="http://schemas.microsoft.com/office/drawing/2010/main" val="0"/>
              </a:ext>
            </a:extLst>
          </a:blip>
          <a:srcRect t="13419" b="-13419"/>
          <a:stretch/>
        </p:blipFill>
        <p:spPr>
          <a:xfrm>
            <a:off x="5835155" y="588846"/>
            <a:ext cx="4800600" cy="3474250"/>
          </a:xfrm>
          <a:prstGeom prst="rect">
            <a:avLst/>
          </a:prstGeom>
        </p:spPr>
      </p:pic>
      <p:sp>
        <p:nvSpPr>
          <p:cNvPr id="8" name="Rectangle 3"/>
          <p:cNvSpPr txBox="1">
            <a:spLocks noChangeArrowheads="1"/>
          </p:cNvSpPr>
          <p:nvPr/>
        </p:nvSpPr>
        <p:spPr bwMode="auto">
          <a:xfrm>
            <a:off x="339228" y="1061511"/>
            <a:ext cx="5050086" cy="4959350"/>
          </a:xfrm>
          <a:prstGeom prst="rect">
            <a:avLst/>
          </a:prstGeom>
          <a:noFill/>
          <a:ln w="9525">
            <a:noFill/>
            <a:miter lim="800000"/>
            <a:headEnd/>
            <a:tailEnd/>
          </a:ln>
        </p:spPr>
        <p:txBody>
          <a:bodyPr vert="horz" wrap="square" lIns="91440" tIns="45720" rIns="91440" bIns="228600" numCol="1" anchor="t" anchorCtr="0" compatLnSpc="1">
            <a:prstTxWarp prst="textNoShape">
              <a:avLst/>
            </a:prstTxWarp>
          </a:bodyPr>
          <a:lstStyle>
            <a:lvl1pPr marL="319088" indent="-319088" algn="l" rtl="0" fontAlgn="base">
              <a:spcBef>
                <a:spcPts val="700"/>
              </a:spcBef>
              <a:spcAft>
                <a:spcPct val="0"/>
              </a:spcAft>
              <a:buClr>
                <a:schemeClr val="accent2"/>
              </a:buClr>
              <a:buSzPct val="70000"/>
              <a:buFont typeface="Wingdings 2" pitchFamily="18" charset="2"/>
              <a:buChar char="¤"/>
              <a:defRPr sz="24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0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16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90000"/>
              </a:lnSpc>
            </a:pPr>
            <a:r>
              <a:rPr lang="en-US" sz="1800" dirty="0">
                <a:latin typeface="Arial" panose="020B0604020202020204" pitchFamily="34" charset="0"/>
                <a:cs typeface="Arial" panose="020B0604020202020204" pitchFamily="34" charset="0"/>
              </a:rPr>
              <a:t>Creating a sense of urgency</a:t>
            </a:r>
          </a:p>
          <a:p>
            <a:pPr>
              <a:lnSpc>
                <a:spcPct val="90000"/>
              </a:lnSpc>
            </a:pPr>
            <a:r>
              <a:rPr lang="en-US" sz="1800" dirty="0">
                <a:latin typeface="Arial" panose="020B0604020202020204" pitchFamily="34" charset="0"/>
                <a:cs typeface="Arial" panose="020B0604020202020204" pitchFamily="34" charset="0"/>
              </a:rPr>
              <a:t>Hard to understand and communicate what resilience means and how its measured</a:t>
            </a:r>
          </a:p>
          <a:p>
            <a:pPr>
              <a:lnSpc>
                <a:spcPct val="90000"/>
              </a:lnSpc>
            </a:pPr>
            <a:r>
              <a:rPr lang="en-US" sz="1800" dirty="0" smtClean="0">
                <a:latin typeface="Arial" panose="020B0604020202020204" pitchFamily="34" charset="0"/>
                <a:cs typeface="Arial" panose="020B0604020202020204" pitchFamily="34" charset="0"/>
              </a:rPr>
              <a:t>Requires tools to develop and implement long term solutions in a political environment</a:t>
            </a:r>
          </a:p>
          <a:p>
            <a:pPr>
              <a:lnSpc>
                <a:spcPct val="90000"/>
              </a:lnSpc>
            </a:pPr>
            <a:r>
              <a:rPr lang="en-US" sz="1800" dirty="0" smtClean="0">
                <a:latin typeface="Arial" panose="020B0604020202020204" pitchFamily="34" charset="0"/>
                <a:cs typeface="Arial" panose="020B0604020202020204" pitchFamily="34" charset="0"/>
              </a:rPr>
              <a:t>Problems </a:t>
            </a:r>
            <a:r>
              <a:rPr lang="en-US" sz="1800" dirty="0">
                <a:latin typeface="Arial" panose="020B0604020202020204" pitchFamily="34" charset="0"/>
                <a:cs typeface="Arial" panose="020B0604020202020204" pitchFamily="34" charset="0"/>
              </a:rPr>
              <a:t>and solutions go beyond jurisdictional </a:t>
            </a:r>
            <a:r>
              <a:rPr lang="en-US" sz="1800" dirty="0" smtClean="0">
                <a:latin typeface="Arial" panose="020B0604020202020204" pitchFamily="34" charset="0"/>
                <a:cs typeface="Arial" panose="020B0604020202020204" pitchFamily="34" charset="0"/>
              </a:rPr>
              <a:t>boundaries</a:t>
            </a:r>
          </a:p>
          <a:p>
            <a:pPr>
              <a:lnSpc>
                <a:spcPct val="90000"/>
              </a:lnSpc>
            </a:pPr>
            <a:r>
              <a:rPr lang="en-US" sz="1800" dirty="0" smtClean="0">
                <a:latin typeface="Arial" panose="020B0604020202020204" pitchFamily="34" charset="0"/>
                <a:cs typeface="Arial" panose="020B0604020202020204" pitchFamily="34" charset="0"/>
              </a:rPr>
              <a:t>Focus </a:t>
            </a:r>
            <a:r>
              <a:rPr lang="en-US" sz="1800" dirty="0">
                <a:latin typeface="Arial" panose="020B0604020202020204" pitchFamily="34" charset="0"/>
                <a:cs typeface="Arial" panose="020B0604020202020204" pitchFamily="34" charset="0"/>
              </a:rPr>
              <a:t>on </a:t>
            </a:r>
            <a:r>
              <a:rPr lang="en-US" sz="1800" dirty="0" smtClean="0">
                <a:latin typeface="Arial" panose="020B0604020202020204" pitchFamily="34" charset="0"/>
                <a:cs typeface="Arial" panose="020B0604020202020204" pitchFamily="34" charset="0"/>
              </a:rPr>
              <a:t>life-safety and short-term response </a:t>
            </a:r>
            <a:r>
              <a:rPr lang="en-US" sz="1800" dirty="0">
                <a:latin typeface="Arial" panose="020B0604020202020204" pitchFamily="34" charset="0"/>
                <a:cs typeface="Arial" panose="020B0604020202020204" pitchFamily="34" charset="0"/>
              </a:rPr>
              <a:t>rather </a:t>
            </a:r>
            <a:r>
              <a:rPr lang="en-US" sz="1800" dirty="0" smtClean="0">
                <a:latin typeface="Arial" panose="020B0604020202020204" pitchFamily="34" charset="0"/>
                <a:cs typeface="Arial" panose="020B0604020202020204" pitchFamily="34" charset="0"/>
              </a:rPr>
              <a:t>than long-term </a:t>
            </a:r>
            <a:r>
              <a:rPr lang="en-US" sz="1800" dirty="0">
                <a:latin typeface="Arial" panose="020B0604020202020204" pitchFamily="34" charset="0"/>
                <a:cs typeface="Arial" panose="020B0604020202020204" pitchFamily="34" charset="0"/>
              </a:rPr>
              <a:t>recovery</a:t>
            </a:r>
          </a:p>
          <a:p>
            <a:pPr>
              <a:lnSpc>
                <a:spcPct val="90000"/>
              </a:lnSpc>
            </a:pPr>
            <a:r>
              <a:rPr lang="en-US" sz="1800" dirty="0">
                <a:latin typeface="Arial" panose="020B0604020202020204" pitchFamily="34" charset="0"/>
                <a:cs typeface="Arial" panose="020B0604020202020204" pitchFamily="34" charset="0"/>
              </a:rPr>
              <a:t>Issues of equity, displacement, housing, demographics, and population growth</a:t>
            </a:r>
          </a:p>
          <a:p>
            <a:pPr>
              <a:lnSpc>
                <a:spcPct val="90000"/>
              </a:lnSpc>
            </a:pPr>
            <a:r>
              <a:rPr lang="en-US" sz="1800" dirty="0" smtClean="0">
                <a:latin typeface="Arial" panose="020B0604020202020204" pitchFamily="34" charset="0"/>
                <a:cs typeface="Arial" panose="020B0604020202020204" pitchFamily="34" charset="0"/>
              </a:rPr>
              <a:t>Ability to support or compel the private </a:t>
            </a:r>
            <a:r>
              <a:rPr lang="en-US" sz="1800" dirty="0">
                <a:latin typeface="Arial" panose="020B0604020202020204" pitchFamily="34" charset="0"/>
                <a:cs typeface="Arial" panose="020B0604020202020204" pitchFamily="34" charset="0"/>
              </a:rPr>
              <a:t>sector </a:t>
            </a:r>
            <a:endParaRPr lang="en-US" sz="1800" dirty="0" smtClean="0">
              <a:latin typeface="Arial" panose="020B0604020202020204" pitchFamily="34" charset="0"/>
              <a:cs typeface="Arial" panose="020B0604020202020204" pitchFamily="34" charset="0"/>
            </a:endParaRPr>
          </a:p>
          <a:p>
            <a:pPr>
              <a:lnSpc>
                <a:spcPct val="90000"/>
              </a:lnSpc>
            </a:pPr>
            <a:r>
              <a:rPr lang="en-US" sz="1800" dirty="0" smtClean="0">
                <a:latin typeface="Arial" panose="020B0604020202020204" pitchFamily="34" charset="0"/>
                <a:cs typeface="Arial" panose="020B0604020202020204" pitchFamily="34" charset="0"/>
              </a:rPr>
              <a:t>Lack </a:t>
            </a:r>
            <a:r>
              <a:rPr lang="en-US" sz="1800" dirty="0">
                <a:latin typeface="Arial" panose="020B0604020202020204" pitchFamily="34" charset="0"/>
                <a:cs typeface="Arial" panose="020B0604020202020204" pitchFamily="34" charset="0"/>
              </a:rPr>
              <a:t>of </a:t>
            </a:r>
            <a:r>
              <a:rPr lang="en-US" sz="1800" dirty="0" smtClean="0">
                <a:latin typeface="Arial" panose="020B0604020202020204" pitchFamily="34" charset="0"/>
                <a:cs typeface="Arial" panose="020B0604020202020204" pitchFamily="34" charset="0"/>
              </a:rPr>
              <a:t>funding for planning, mitigation </a:t>
            </a:r>
            <a:r>
              <a:rPr lang="en-US" sz="1800" dirty="0">
                <a:latin typeface="Arial" panose="020B0604020202020204" pitchFamily="34" charset="0"/>
                <a:cs typeface="Arial" panose="020B0604020202020204" pitchFamily="34" charset="0"/>
              </a:rPr>
              <a:t>and </a:t>
            </a:r>
            <a:r>
              <a:rPr lang="en-US" sz="1800" dirty="0" smtClean="0">
                <a:latin typeface="Arial" panose="020B0604020202020204" pitchFamily="34" charset="0"/>
                <a:cs typeface="Arial" panose="020B0604020202020204" pitchFamily="34" charset="0"/>
              </a:rPr>
              <a:t>implementation</a:t>
            </a:r>
            <a:endParaRPr lang="en-US" sz="1800" dirty="0">
              <a:latin typeface="Arial" panose="020B0604020202020204" pitchFamily="34" charset="0"/>
              <a:cs typeface="Arial" panose="020B0604020202020204" pitchFamily="34" charset="0"/>
            </a:endParaRPr>
          </a:p>
          <a:p>
            <a:pPr>
              <a:lnSpc>
                <a:spcPct val="90000"/>
              </a:lnSpc>
            </a:pPr>
            <a:r>
              <a:rPr lang="en-US" sz="1800" dirty="0">
                <a:latin typeface="Arial" panose="020B0604020202020204" pitchFamily="34" charset="0"/>
                <a:cs typeface="Arial" panose="020B0604020202020204" pitchFamily="34" charset="0"/>
              </a:rPr>
              <a:t>Changing </a:t>
            </a:r>
            <a:r>
              <a:rPr lang="en-US" sz="1800" dirty="0" smtClean="0">
                <a:latin typeface="Arial" panose="020B0604020202020204" pitchFamily="34" charset="0"/>
                <a:cs typeface="Arial" panose="020B0604020202020204" pitchFamily="34" charset="0"/>
              </a:rPr>
              <a:t>conditions</a:t>
            </a:r>
          </a:p>
          <a:p>
            <a:pPr>
              <a:lnSpc>
                <a:spcPct val="90000"/>
              </a:lnSpc>
            </a:pPr>
            <a:r>
              <a:rPr lang="en-US" sz="1800" b="1" dirty="0" smtClean="0">
                <a:latin typeface="Arial" panose="020B0604020202020204" pitchFamily="34" charset="0"/>
                <a:cs typeface="Arial" panose="020B0604020202020204" pitchFamily="34" charset="0"/>
              </a:rPr>
              <a:t>Public </a:t>
            </a:r>
            <a:r>
              <a:rPr lang="en-US" sz="1800" b="1" dirty="0">
                <a:latin typeface="Arial" panose="020B0604020202020204" pitchFamily="34" charset="0"/>
                <a:cs typeface="Arial" panose="020B0604020202020204" pitchFamily="34" charset="0"/>
              </a:rPr>
              <a:t>Confidence</a:t>
            </a:r>
          </a:p>
        </p:txBody>
      </p:sp>
      <p:sp>
        <p:nvSpPr>
          <p:cNvPr id="9" name="Rectangle 2"/>
          <p:cNvSpPr txBox="1">
            <a:spLocks noChangeArrowheads="1"/>
          </p:cNvSpPr>
          <p:nvPr/>
        </p:nvSpPr>
        <p:spPr bwMode="auto">
          <a:xfrm>
            <a:off x="339228" y="183600"/>
            <a:ext cx="3733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200" b="1" kern="1200" baseline="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sz="2400" dirty="0" smtClean="0">
                <a:solidFill>
                  <a:schemeClr val="tx1"/>
                </a:solidFill>
                <a:latin typeface="Arial" panose="020B0604020202020204" pitchFamily="34" charset="0"/>
                <a:cs typeface="Arial" panose="020B0604020202020204" pitchFamily="34" charset="0"/>
              </a:rPr>
              <a:t>Governance Challenges</a:t>
            </a:r>
            <a:endParaRPr lang="en-US" sz="2400" dirty="0">
              <a:solidFill>
                <a:schemeClr val="tx1"/>
              </a:solidFill>
              <a:latin typeface="Arial" panose="020B0604020202020204" pitchFamily="34" charset="0"/>
              <a:cs typeface="Arial" panose="020B0604020202020204" pitchFamily="34" charset="0"/>
            </a:endParaRPr>
          </a:p>
        </p:txBody>
      </p:sp>
      <p:pic>
        <p:nvPicPr>
          <p:cNvPr id="10" name="Picture 4" descr="Image result for san francisco smoke north bay fir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794"/>
          <a:stretch/>
        </p:blipFill>
        <p:spPr bwMode="auto">
          <a:xfrm>
            <a:off x="5835155" y="3699164"/>
            <a:ext cx="4800600" cy="299578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42240" y="4827617"/>
            <a:ext cx="5181600" cy="6853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7714" y="1397540"/>
            <a:ext cx="5181600" cy="6559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527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3" descr="Picture 3"/>
          <p:cNvPicPr preferRelativeResize="0">
            <a:picLocks/>
          </p:cNvPicPr>
          <p:nvPr/>
        </p:nvPicPr>
        <p:blipFill rotWithShape="1">
          <a:blip r:embed="rId3">
            <a:extLst/>
          </a:blip>
          <a:srcRect r="4283"/>
          <a:stretch/>
        </p:blipFill>
        <p:spPr>
          <a:xfrm>
            <a:off x="883920" y="1066800"/>
            <a:ext cx="9326880" cy="5476875"/>
          </a:xfrm>
          <a:prstGeom prst="rect">
            <a:avLst/>
          </a:prstGeom>
          <a:ln w="12700">
            <a:miter lim="400000"/>
          </a:ln>
        </p:spPr>
      </p:pic>
      <p:sp>
        <p:nvSpPr>
          <p:cNvPr id="124" name="Rectangle 8"/>
          <p:cNvSpPr/>
          <p:nvPr/>
        </p:nvSpPr>
        <p:spPr>
          <a:xfrm>
            <a:off x="8224873" y="5130557"/>
            <a:ext cx="154476" cy="158418"/>
          </a:xfrm>
          <a:prstGeom prst="rect">
            <a:avLst/>
          </a:prstGeom>
          <a:solidFill>
            <a:srgbClr val="FFC000"/>
          </a:solidFill>
          <a:ln w="12700">
            <a:miter lim="400000"/>
          </a:ln>
        </p:spPr>
        <p:txBody>
          <a:bodyPr lIns="45719" rIns="45719" anchor="ctr"/>
          <a:lstStyle/>
          <a:p>
            <a:pPr algn="ctr">
              <a:defRPr>
                <a:solidFill>
                  <a:srgbClr val="FFFFFF"/>
                </a:solidFill>
              </a:defRPr>
            </a:pPr>
            <a:endParaRPr/>
          </a:p>
        </p:txBody>
      </p:sp>
      <p:sp>
        <p:nvSpPr>
          <p:cNvPr id="125" name="Rectangle 9"/>
          <p:cNvSpPr txBox="1"/>
          <p:nvPr/>
        </p:nvSpPr>
        <p:spPr>
          <a:xfrm>
            <a:off x="8377687" y="5053893"/>
            <a:ext cx="1621935"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1">
                <a:solidFill>
                  <a:srgbClr val="262626"/>
                </a:solidFill>
                <a:latin typeface="Swis721 BT"/>
                <a:ea typeface="Swis721 BT"/>
                <a:cs typeface="Swis721 BT"/>
                <a:sym typeface="Swis721 BT"/>
              </a:defRPr>
            </a:lvl1pPr>
          </a:lstStyle>
          <a:p>
            <a:r>
              <a:rPr dirty="0"/>
              <a:t>Plan Areas and Commercial Corridors</a:t>
            </a:r>
          </a:p>
        </p:txBody>
      </p:sp>
      <p:sp>
        <p:nvSpPr>
          <p:cNvPr id="126" name="Rectangle 10"/>
          <p:cNvSpPr/>
          <p:nvPr/>
        </p:nvSpPr>
        <p:spPr>
          <a:xfrm>
            <a:off x="8224873" y="5682181"/>
            <a:ext cx="154476" cy="158418"/>
          </a:xfrm>
          <a:prstGeom prst="rect">
            <a:avLst/>
          </a:prstGeom>
          <a:solidFill>
            <a:srgbClr val="FFFF00"/>
          </a:solidFill>
          <a:ln w="12700">
            <a:solidFill>
              <a:srgbClr val="376092"/>
            </a:solidFill>
          </a:ln>
        </p:spPr>
        <p:txBody>
          <a:bodyPr lIns="45719" rIns="45719" anchor="ctr"/>
          <a:lstStyle/>
          <a:p>
            <a:pPr algn="ctr">
              <a:defRPr>
                <a:solidFill>
                  <a:srgbClr val="FFFFFF"/>
                </a:solidFill>
              </a:defRPr>
            </a:pPr>
            <a:endParaRPr/>
          </a:p>
        </p:txBody>
      </p:sp>
      <p:sp>
        <p:nvSpPr>
          <p:cNvPr id="127" name="Rectangle 11"/>
          <p:cNvSpPr txBox="1"/>
          <p:nvPr/>
        </p:nvSpPr>
        <p:spPr>
          <a:xfrm>
            <a:off x="8377687" y="5614962"/>
            <a:ext cx="1621935"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1">
                <a:solidFill>
                  <a:srgbClr val="262626"/>
                </a:solidFill>
                <a:latin typeface="Swis721 BT"/>
                <a:ea typeface="Swis721 BT"/>
                <a:cs typeface="Swis721 BT"/>
                <a:sym typeface="Swis721 BT"/>
              </a:defRPr>
            </a:lvl1pPr>
          </a:lstStyle>
          <a:p>
            <a:r>
              <a:rPr dirty="0"/>
              <a:t>Redevelopment</a:t>
            </a:r>
          </a:p>
        </p:txBody>
      </p:sp>
      <p:sp>
        <p:nvSpPr>
          <p:cNvPr id="128" name="Rectangle 12"/>
          <p:cNvSpPr txBox="1"/>
          <p:nvPr/>
        </p:nvSpPr>
        <p:spPr>
          <a:xfrm>
            <a:off x="1233086" y="2246908"/>
            <a:ext cx="2140931"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pc="-40">
                <a:solidFill>
                  <a:srgbClr val="FFFFFF"/>
                </a:solidFill>
                <a:latin typeface="Georgia"/>
                <a:ea typeface="Georgia"/>
                <a:cs typeface="Georgia"/>
                <a:sym typeface="Georgia"/>
              </a:defRPr>
            </a:lvl1pPr>
          </a:lstStyle>
          <a:p>
            <a:r>
              <a:rPr lang="en-US" dirty="0" smtClean="0"/>
              <a:t>1.1 </a:t>
            </a:r>
            <a:r>
              <a:rPr lang="en-US" dirty="0"/>
              <a:t>million people</a:t>
            </a:r>
            <a:br>
              <a:rPr lang="en-US" dirty="0"/>
            </a:br>
            <a:r>
              <a:rPr lang="en-US" dirty="0"/>
              <a:t> by 2040</a:t>
            </a:r>
            <a:r>
              <a:rPr dirty="0"/>
              <a:t>.</a:t>
            </a:r>
          </a:p>
        </p:txBody>
      </p:sp>
      <p:sp>
        <p:nvSpPr>
          <p:cNvPr id="129" name="Rectangle 13"/>
          <p:cNvSpPr/>
          <p:nvPr/>
        </p:nvSpPr>
        <p:spPr>
          <a:xfrm>
            <a:off x="8224873" y="6092623"/>
            <a:ext cx="154476" cy="158418"/>
          </a:xfrm>
          <a:prstGeom prst="rect">
            <a:avLst/>
          </a:prstGeom>
          <a:solidFill>
            <a:srgbClr val="D60093"/>
          </a:solidFill>
          <a:ln w="12700">
            <a:miter lim="400000"/>
          </a:ln>
        </p:spPr>
        <p:txBody>
          <a:bodyPr lIns="45719" rIns="45719" anchor="ctr"/>
          <a:lstStyle/>
          <a:p>
            <a:pPr algn="ctr">
              <a:defRPr>
                <a:solidFill>
                  <a:srgbClr val="FFFFFF"/>
                </a:solidFill>
              </a:defRPr>
            </a:pPr>
            <a:endParaRPr/>
          </a:p>
        </p:txBody>
      </p:sp>
      <p:sp>
        <p:nvSpPr>
          <p:cNvPr id="130" name="Rectangle 14"/>
          <p:cNvSpPr txBox="1"/>
          <p:nvPr/>
        </p:nvSpPr>
        <p:spPr>
          <a:xfrm>
            <a:off x="8377687" y="6039314"/>
            <a:ext cx="1621935"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1">
                <a:solidFill>
                  <a:srgbClr val="262626"/>
                </a:solidFill>
                <a:latin typeface="Swis721 BT"/>
                <a:ea typeface="Swis721 BT"/>
                <a:cs typeface="Swis721 BT"/>
                <a:sym typeface="Swis721 BT"/>
              </a:defRPr>
            </a:lvl1pPr>
          </a:lstStyle>
          <a:p>
            <a:r>
              <a:t>Hope SF</a:t>
            </a:r>
          </a:p>
        </p:txBody>
      </p:sp>
      <p:sp>
        <p:nvSpPr>
          <p:cNvPr id="3" name="Slide Number Placeholder 2"/>
          <p:cNvSpPr>
            <a:spLocks noGrp="1"/>
          </p:cNvSpPr>
          <p:nvPr>
            <p:ph type="sldNum" sz="quarter" idx="12"/>
          </p:nvPr>
        </p:nvSpPr>
        <p:spPr/>
        <p:txBody>
          <a:bodyPr>
            <a:normAutofit/>
          </a:bodyPr>
          <a:lstStyle/>
          <a:p>
            <a:pPr>
              <a:defRPr/>
            </a:pPr>
            <a:fld id="{F9D17B1F-B3D0-4F61-99D2-EB2BB9FB18BF}" type="slidenum">
              <a:rPr lang="en-US" smtClean="0"/>
              <a:pPr>
                <a:defRPr/>
              </a:pPr>
              <a:t>4</a:t>
            </a:fld>
            <a:endParaRPr lang="en-US" dirty="0"/>
          </a:p>
        </p:txBody>
      </p:sp>
      <p:sp>
        <p:nvSpPr>
          <p:cNvPr id="21" name="Rectangle 2"/>
          <p:cNvSpPr txBox="1">
            <a:spLocks noChangeArrowheads="1"/>
          </p:cNvSpPr>
          <p:nvPr/>
        </p:nvSpPr>
        <p:spPr bwMode="auto">
          <a:xfrm>
            <a:off x="227036" y="35791"/>
            <a:ext cx="3733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200" b="1" kern="1200" baseline="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sz="2400" dirty="0" smtClean="0">
                <a:solidFill>
                  <a:schemeClr val="tx1"/>
                </a:solidFill>
                <a:latin typeface="Arial" panose="020B0604020202020204" pitchFamily="34" charset="0"/>
                <a:cs typeface="Arial" panose="020B0604020202020204" pitchFamily="34" charset="0"/>
              </a:rPr>
              <a:t>Resilience Challenges</a:t>
            </a:r>
            <a:endParaRPr lang="en-US" sz="2400" dirty="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2810179" y="1006845"/>
            <a:ext cx="6762060" cy="5317755"/>
            <a:chOff x="2810179" y="1006845"/>
            <a:chExt cx="6762060" cy="5317755"/>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26" b="100000" l="1510" r="71781">
                          <a14:foregroundMark x1="61765" y1="7134" x2="61765" y2="7134"/>
                          <a14:foregroundMark x1="41097" y1="6046" x2="41097" y2="6046"/>
                          <a14:backgroundMark x1="83068" y1="11487" x2="83068" y2="11487"/>
                        </a14:backgroundRemoval>
                      </a14:imgEffect>
                    </a14:imgLayer>
                  </a14:imgProps>
                </a:ext>
              </a:extLst>
            </a:blip>
            <a:srcRect l="1" r="31534"/>
            <a:stretch/>
          </p:blipFill>
          <p:spPr>
            <a:xfrm>
              <a:off x="2810179" y="1006845"/>
              <a:ext cx="5529309" cy="5309468"/>
            </a:xfrm>
            <a:prstGeom prst="rect">
              <a:avLst/>
            </a:prstGeom>
          </p:spPr>
        </p:pic>
        <p:sp>
          <p:nvSpPr>
            <p:cNvPr id="19" name="Rectangle 18"/>
            <p:cNvSpPr/>
            <p:nvPr/>
          </p:nvSpPr>
          <p:spPr>
            <a:xfrm>
              <a:off x="8229600" y="4939605"/>
              <a:ext cx="1342639" cy="1384995"/>
            </a:xfrm>
            <a:prstGeom prst="rect">
              <a:avLst/>
            </a:prstGeom>
            <a:solidFill>
              <a:srgbClr val="CF6D70"/>
            </a:solidFill>
          </p:spPr>
          <p:txBody>
            <a:bodyPr wrap="square" anchor="ctr">
              <a:spAutoFit/>
            </a:bodyPr>
            <a:lstStyle/>
            <a:p>
              <a:pPr>
                <a:defRPr b="1"/>
              </a:pPr>
              <a:r>
                <a:rPr lang="en-US" sz="1400" dirty="0" smtClean="0">
                  <a:solidFill>
                    <a:schemeClr val="bg1"/>
                  </a:solidFill>
                  <a:latin typeface="Arial" panose="020B0604020202020204" pitchFamily="34" charset="0"/>
                  <a:cs typeface="Arial" panose="020B0604020202020204" pitchFamily="34" charset="0"/>
                </a:rPr>
                <a:t>Liquefaction</a:t>
              </a:r>
            </a:p>
            <a:p>
              <a:pPr>
                <a:defRPr b="1"/>
              </a:pPr>
              <a:r>
                <a:rPr lang="en-US" sz="1400" dirty="0" smtClean="0">
                  <a:solidFill>
                    <a:schemeClr val="bg1"/>
                  </a:solidFill>
                  <a:latin typeface="Arial" panose="020B0604020202020204" pitchFamily="34" charset="0"/>
                  <a:cs typeface="Arial" panose="020B0604020202020204" pitchFamily="34" charset="0"/>
                </a:rPr>
                <a:t>Zones</a:t>
              </a:r>
              <a:endParaRPr lang="en-US" sz="1400" dirty="0">
                <a:solidFill>
                  <a:schemeClr val="bg1"/>
                </a:solidFill>
                <a:latin typeface="Arial" panose="020B0604020202020204" pitchFamily="34" charset="0"/>
                <a:cs typeface="Arial" panose="020B0604020202020204" pitchFamily="34" charset="0"/>
              </a:endParaRPr>
            </a:p>
            <a:p>
              <a:pPr>
                <a:defRPr b="1"/>
              </a:pPr>
              <a:endParaRPr lang="en-US" sz="1400" dirty="0" smtClean="0">
                <a:latin typeface="Arial" panose="020B0604020202020204" pitchFamily="34" charset="0"/>
                <a:cs typeface="Arial" panose="020B0604020202020204" pitchFamily="34" charset="0"/>
              </a:endParaRPr>
            </a:p>
            <a:p>
              <a:pPr>
                <a:defRPr b="1"/>
              </a:pPr>
              <a:endParaRPr lang="en-US" sz="1400" dirty="0" smtClean="0">
                <a:latin typeface="Arial" panose="020B0604020202020204" pitchFamily="34" charset="0"/>
                <a:cs typeface="Arial" panose="020B0604020202020204" pitchFamily="34" charset="0"/>
              </a:endParaRPr>
            </a:p>
            <a:p>
              <a:pPr>
                <a:defRPr b="1"/>
              </a:pPr>
              <a:endParaRPr lang="en-US" sz="1400" dirty="0">
                <a:latin typeface="Arial" panose="020B0604020202020204" pitchFamily="34" charset="0"/>
                <a:cs typeface="Arial" panose="020B0604020202020204" pitchFamily="34" charset="0"/>
              </a:endParaRPr>
            </a:p>
            <a:p>
              <a:pPr>
                <a:defRPr b="1"/>
              </a:pPr>
              <a:endParaRPr lang="en-US" sz="1400" dirty="0">
                <a:latin typeface="Arial" panose="020B0604020202020204" pitchFamily="34" charset="0"/>
                <a:cs typeface="Arial" panose="020B0604020202020204" pitchFamily="34" charset="0"/>
              </a:endParaRPr>
            </a:p>
          </p:txBody>
        </p:sp>
      </p:grpSp>
      <p:grpSp>
        <p:nvGrpSpPr>
          <p:cNvPr id="8" name="Group 7"/>
          <p:cNvGrpSpPr/>
          <p:nvPr/>
        </p:nvGrpSpPr>
        <p:grpSpPr>
          <a:xfrm>
            <a:off x="1981200" y="-1066799"/>
            <a:ext cx="8161501" cy="9524999"/>
            <a:chOff x="1973099" y="-1066800"/>
            <a:chExt cx="8161501" cy="9524999"/>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3099" y="-1066800"/>
              <a:ext cx="7315200" cy="9524999"/>
            </a:xfrm>
            <a:prstGeom prst="rect">
              <a:avLst/>
            </a:prstGeom>
          </p:spPr>
        </p:pic>
        <p:sp>
          <p:nvSpPr>
            <p:cNvPr id="4" name="Rectangle 3"/>
            <p:cNvSpPr/>
            <p:nvPr/>
          </p:nvSpPr>
          <p:spPr>
            <a:xfrm>
              <a:off x="8226505" y="4030268"/>
              <a:ext cx="1908095" cy="2462213"/>
            </a:xfrm>
            <a:prstGeom prst="rect">
              <a:avLst/>
            </a:prstGeom>
            <a:solidFill>
              <a:srgbClr val="FFFF99"/>
            </a:solidFill>
          </p:spPr>
          <p:txBody>
            <a:bodyPr wrap="square">
              <a:spAutoFit/>
            </a:bodyPr>
            <a:lstStyle/>
            <a:p>
              <a:pPr>
                <a:defRPr b="1"/>
              </a:pPr>
              <a:r>
                <a:rPr lang="en-US" sz="1400" dirty="0">
                  <a:latin typeface="Arial" panose="020B0604020202020204" pitchFamily="34" charset="0"/>
                  <a:cs typeface="Arial" panose="020B0604020202020204" pitchFamily="34" charset="0"/>
                </a:rPr>
                <a:t>Climate Change Social Vulnerability Indicators by </a:t>
              </a:r>
              <a:r>
                <a:rPr lang="en-US" sz="1400" dirty="0" smtClean="0">
                  <a:latin typeface="Arial" panose="020B0604020202020204" pitchFamily="34" charset="0"/>
                  <a:cs typeface="Arial" panose="020B0604020202020204" pitchFamily="34" charset="0"/>
                </a:rPr>
                <a:t>Census Block</a:t>
              </a:r>
              <a:endParaRPr lang="en-US" sz="1400" dirty="0">
                <a:latin typeface="Arial" panose="020B0604020202020204" pitchFamily="34" charset="0"/>
                <a:cs typeface="Arial" panose="020B0604020202020204" pitchFamily="34" charset="0"/>
              </a:endParaRPr>
            </a:p>
            <a:p>
              <a:pPr marL="142851" indent="-142851">
                <a:buSzPct val="100000"/>
                <a:buFont typeface="Arial"/>
                <a:buChar char="•"/>
              </a:pPr>
              <a:r>
                <a:rPr lang="en-US" sz="1400" dirty="0">
                  <a:latin typeface="Arial" panose="020B0604020202020204" pitchFamily="34" charset="0"/>
                  <a:cs typeface="Arial" panose="020B0604020202020204" pitchFamily="34" charset="0"/>
                </a:rPr>
                <a:t>Age</a:t>
              </a:r>
            </a:p>
            <a:p>
              <a:pPr marL="142851" indent="-142851">
                <a:buSzPct val="100000"/>
                <a:buFont typeface="Arial"/>
                <a:buChar char="•"/>
              </a:pPr>
              <a:r>
                <a:rPr lang="en-US" sz="1400" dirty="0">
                  <a:latin typeface="Arial" panose="020B0604020202020204" pitchFamily="34" charset="0"/>
                  <a:cs typeface="Arial" panose="020B0604020202020204" pitchFamily="34" charset="0"/>
                </a:rPr>
                <a:t>Race and ethnicity</a:t>
              </a:r>
            </a:p>
            <a:p>
              <a:pPr marL="142851" indent="-142851">
                <a:buSzPct val="100000"/>
                <a:buFont typeface="Arial"/>
                <a:buChar char="•"/>
              </a:pPr>
              <a:r>
                <a:rPr lang="en-US" sz="1400" dirty="0">
                  <a:latin typeface="Arial" panose="020B0604020202020204" pitchFamily="34" charset="0"/>
                  <a:cs typeface="Arial" panose="020B0604020202020204" pitchFamily="34" charset="0"/>
                </a:rPr>
                <a:t>Poverty</a:t>
              </a:r>
            </a:p>
            <a:p>
              <a:pPr marL="142851" indent="-142851">
                <a:buSzPct val="100000"/>
                <a:buFont typeface="Arial"/>
                <a:buChar char="•"/>
              </a:pPr>
              <a:r>
                <a:rPr lang="en-US" sz="1400" dirty="0">
                  <a:latin typeface="Arial" panose="020B0604020202020204" pitchFamily="34" charset="0"/>
                  <a:cs typeface="Arial" panose="020B0604020202020204" pitchFamily="34" charset="0"/>
                </a:rPr>
                <a:t>Educational attainment</a:t>
              </a:r>
            </a:p>
            <a:p>
              <a:pPr marL="142851" indent="-142851">
                <a:buSzPct val="100000"/>
                <a:buFont typeface="Arial"/>
                <a:buChar char="•"/>
              </a:pPr>
              <a:r>
                <a:rPr lang="en-US" sz="1400" dirty="0">
                  <a:latin typeface="Arial" panose="020B0604020202020204" pitchFamily="34" charset="0"/>
                  <a:cs typeface="Arial" panose="020B0604020202020204" pitchFamily="34" charset="0"/>
                </a:rPr>
                <a:t>Linguistic isolation </a:t>
              </a:r>
              <a:endParaRPr lang="en-US" sz="1400" dirty="0">
                <a:solidFill>
                  <a:srgbClr val="FF0000"/>
                </a:solidFill>
                <a:latin typeface="Arial" panose="020B0604020202020204" pitchFamily="34" charset="0"/>
                <a:cs typeface="Arial" panose="020B0604020202020204" pitchFamily="34" charset="0"/>
              </a:endParaRPr>
            </a:p>
            <a:p>
              <a:pPr marL="142851" indent="-142851">
                <a:buSzPct val="100000"/>
                <a:buFont typeface="Arial"/>
                <a:buChar char="•"/>
              </a:pPr>
              <a:r>
                <a:rPr lang="en-US" sz="1400" dirty="0">
                  <a:latin typeface="Arial" panose="020B0604020202020204" pitchFamily="34" charset="0"/>
                  <a:cs typeface="Arial" panose="020B0604020202020204" pitchFamily="34" charset="0"/>
                </a:rPr>
                <a:t>Health status </a:t>
              </a:r>
            </a:p>
          </p:txBody>
        </p:sp>
      </p:grpSp>
    </p:spTree>
    <p:extLst>
      <p:ext uri="{BB962C8B-B14F-4D97-AF65-F5344CB8AC3E}">
        <p14:creationId xmlns:p14="http://schemas.microsoft.com/office/powerpoint/2010/main" val="351121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07" r="1389"/>
          <a:stretch/>
        </p:blipFill>
        <p:spPr bwMode="auto">
          <a:xfrm>
            <a:off x="4978963" y="616941"/>
            <a:ext cx="6908236" cy="535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9498983" y="609600"/>
            <a:ext cx="2388217" cy="2474226"/>
          </a:xfrm>
          <a:prstGeom prst="rect">
            <a:avLst/>
          </a:prstGeom>
          <a:solidFill>
            <a:srgbClr val="356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sv-SE" b="1" dirty="0" smtClean="0">
              <a:solidFill>
                <a:schemeClr val="bg1"/>
              </a:solidFill>
              <a:latin typeface="Arial" panose="020B0604020202020204" pitchFamily="34" charset="0"/>
              <a:cs typeface="Arial" panose="020B0604020202020204" pitchFamily="34" charset="0"/>
            </a:endParaRPr>
          </a:p>
          <a:p>
            <a:pPr algn="ctr"/>
            <a:r>
              <a:rPr lang="sv-SE" b="1" dirty="0" smtClean="0">
                <a:solidFill>
                  <a:schemeClr val="bg1"/>
                </a:solidFill>
                <a:latin typeface="Arial" panose="020B0604020202020204" pitchFamily="34" charset="0"/>
                <a:cs typeface="Arial" panose="020B0604020202020204" pitchFamily="34" charset="0"/>
              </a:rPr>
              <a:t>Existing Waterfront</a:t>
            </a:r>
            <a:endParaRPr lang="en-US" sz="1100" dirty="0"/>
          </a:p>
        </p:txBody>
      </p:sp>
      <p:graphicFrame>
        <p:nvGraphicFramePr>
          <p:cNvPr id="7" name="Table 6"/>
          <p:cNvGraphicFramePr>
            <a:graphicFrameLocks noGrp="1"/>
          </p:cNvGraphicFramePr>
          <p:nvPr>
            <p:extLst/>
          </p:nvPr>
        </p:nvGraphicFramePr>
        <p:xfrm>
          <a:off x="173819" y="5296003"/>
          <a:ext cx="4626781" cy="1343771"/>
        </p:xfrm>
        <a:graphic>
          <a:graphicData uri="http://schemas.openxmlformats.org/drawingml/2006/table">
            <a:tbl>
              <a:tblPr firstRow="1" firstCol="1" bandRow="1"/>
              <a:tblGrid>
                <a:gridCol w="1187074">
                  <a:extLst>
                    <a:ext uri="{9D8B030D-6E8A-4147-A177-3AD203B41FA5}">
                      <a16:colId xmlns:a16="http://schemas.microsoft.com/office/drawing/2014/main" val="20000"/>
                    </a:ext>
                  </a:extLst>
                </a:gridCol>
                <a:gridCol w="1024831">
                  <a:extLst>
                    <a:ext uri="{9D8B030D-6E8A-4147-A177-3AD203B41FA5}">
                      <a16:colId xmlns:a16="http://schemas.microsoft.com/office/drawing/2014/main" val="20001"/>
                    </a:ext>
                  </a:extLst>
                </a:gridCol>
                <a:gridCol w="1020881">
                  <a:extLst>
                    <a:ext uri="{9D8B030D-6E8A-4147-A177-3AD203B41FA5}">
                      <a16:colId xmlns:a16="http://schemas.microsoft.com/office/drawing/2014/main" val="20002"/>
                    </a:ext>
                  </a:extLst>
                </a:gridCol>
                <a:gridCol w="1393995">
                  <a:extLst>
                    <a:ext uri="{9D8B030D-6E8A-4147-A177-3AD203B41FA5}">
                      <a16:colId xmlns:a16="http://schemas.microsoft.com/office/drawing/2014/main" val="20003"/>
                    </a:ext>
                  </a:extLst>
                </a:gridCol>
              </a:tblGrid>
              <a:tr h="388743">
                <a:tc>
                  <a:txBody>
                    <a:bodyPr/>
                    <a:lstStyle/>
                    <a:p>
                      <a:pPr marL="0" marR="0" algn="l">
                        <a:spcBef>
                          <a:spcPts val="200"/>
                        </a:spcBef>
                        <a:spcAft>
                          <a:spcPts val="200"/>
                        </a:spcAft>
                      </a:pPr>
                      <a:r>
                        <a:rPr lang="en-US" sz="1200" b="0" cap="all" baseline="0" dirty="0" smtClean="0">
                          <a:solidFill>
                            <a:schemeClr val="bg1"/>
                          </a:solidFill>
                          <a:effectLst/>
                          <a:latin typeface="+mn-lt"/>
                          <a:ea typeface="Times New Roman"/>
                          <a:cs typeface="Arial" panose="020B0604020202020204" pitchFamily="34" charset="0"/>
                        </a:rPr>
                        <a:t>Year 2100</a:t>
                      </a:r>
                      <a:endParaRPr lang="en-US" sz="1200" b="0" cap="all" baseline="0" dirty="0">
                        <a:solidFill>
                          <a:schemeClr val="bg1"/>
                        </a:solidFill>
                        <a:effectLst/>
                        <a:latin typeface="+mn-lt"/>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394"/>
                    </a:solidFill>
                  </a:tcPr>
                </a:tc>
                <a:tc>
                  <a:txBody>
                    <a:bodyPr/>
                    <a:lstStyle/>
                    <a:p>
                      <a:pPr marL="0" marR="0" algn="ctr">
                        <a:spcBef>
                          <a:spcPts val="200"/>
                        </a:spcBef>
                        <a:spcAft>
                          <a:spcPts val="200"/>
                        </a:spcAft>
                      </a:pPr>
                      <a:r>
                        <a:rPr lang="en-US" sz="1200" b="0" cap="all" dirty="0" smtClean="0">
                          <a:solidFill>
                            <a:schemeClr val="bg1"/>
                          </a:solidFill>
                          <a:effectLst/>
                          <a:latin typeface="+mn-lt"/>
                          <a:ea typeface="Times New Roman"/>
                          <a:cs typeface="Arial" panose="020B0604020202020204" pitchFamily="34" charset="0"/>
                        </a:rPr>
                        <a:t>Private</a:t>
                      </a:r>
                      <a:r>
                        <a:rPr lang="en-US" sz="1200" b="0" cap="all" baseline="0" dirty="0" smtClean="0">
                          <a:solidFill>
                            <a:schemeClr val="bg1"/>
                          </a:solidFill>
                          <a:effectLst/>
                          <a:latin typeface="+mn-lt"/>
                          <a:ea typeface="Times New Roman"/>
                          <a:cs typeface="Arial" panose="020B0604020202020204" pitchFamily="34" charset="0"/>
                        </a:rPr>
                        <a:t> </a:t>
                      </a:r>
                      <a:br>
                        <a:rPr lang="en-US" sz="1200" b="0" cap="all" baseline="0" dirty="0" smtClean="0">
                          <a:solidFill>
                            <a:schemeClr val="bg1"/>
                          </a:solidFill>
                          <a:effectLst/>
                          <a:latin typeface="+mn-lt"/>
                          <a:ea typeface="Times New Roman"/>
                          <a:cs typeface="Arial" panose="020B0604020202020204" pitchFamily="34" charset="0"/>
                        </a:rPr>
                      </a:br>
                      <a:r>
                        <a:rPr lang="en-US" sz="1200" b="0" cap="all" baseline="0" dirty="0" smtClean="0">
                          <a:solidFill>
                            <a:schemeClr val="bg1"/>
                          </a:solidFill>
                          <a:effectLst/>
                          <a:latin typeface="+mn-lt"/>
                          <a:ea typeface="Times New Roman"/>
                          <a:cs typeface="Arial" panose="020B0604020202020204" pitchFamily="34" charset="0"/>
                        </a:rPr>
                        <a:t>Property</a:t>
                      </a:r>
                      <a:endParaRPr lang="en-US" sz="1200" b="0" cap="all" dirty="0">
                        <a:solidFill>
                          <a:schemeClr val="bg1"/>
                        </a:solidFill>
                        <a:effectLst/>
                        <a:latin typeface="+mn-lt"/>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394"/>
                    </a:solidFill>
                  </a:tcPr>
                </a:tc>
                <a:tc>
                  <a:txBody>
                    <a:bodyPr/>
                    <a:lstStyle/>
                    <a:p>
                      <a:pPr marL="0" marR="0" algn="ctr">
                        <a:spcBef>
                          <a:spcPts val="200"/>
                        </a:spcBef>
                        <a:spcAft>
                          <a:spcPts val="200"/>
                        </a:spcAft>
                      </a:pPr>
                      <a:r>
                        <a:rPr lang="en-US" sz="1200" b="0" cap="all" dirty="0" smtClean="0">
                          <a:solidFill>
                            <a:schemeClr val="bg1"/>
                          </a:solidFill>
                          <a:effectLst/>
                          <a:latin typeface="+mn-lt"/>
                          <a:ea typeface="Times New Roman"/>
                          <a:cs typeface="Arial" panose="020B0604020202020204" pitchFamily="34" charset="0"/>
                        </a:rPr>
                        <a:t>Public Property</a:t>
                      </a:r>
                      <a:endParaRPr lang="en-US" sz="1200" b="0" cap="all" dirty="0">
                        <a:solidFill>
                          <a:schemeClr val="bg1"/>
                        </a:solidFill>
                        <a:effectLst/>
                        <a:latin typeface="+mn-lt"/>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394"/>
                    </a:solidFill>
                  </a:tcPr>
                </a:tc>
                <a:tc>
                  <a:txBody>
                    <a:bodyPr/>
                    <a:lstStyle/>
                    <a:p>
                      <a:pPr marL="0" marR="0" algn="ctr">
                        <a:spcBef>
                          <a:spcPts val="200"/>
                        </a:spcBef>
                        <a:spcAft>
                          <a:spcPts val="200"/>
                        </a:spcAft>
                      </a:pPr>
                      <a:r>
                        <a:rPr lang="en-US" sz="1200" b="0" cap="all" dirty="0" smtClean="0">
                          <a:solidFill>
                            <a:schemeClr val="bg1"/>
                          </a:solidFill>
                          <a:effectLst/>
                          <a:latin typeface="+mn-lt"/>
                          <a:ea typeface="Times New Roman"/>
                          <a:cs typeface="Arial" panose="020B0604020202020204" pitchFamily="34" charset="0"/>
                        </a:rPr>
                        <a:t>Total Exposure</a:t>
                      </a:r>
                      <a:endParaRPr lang="en-US" sz="1200" b="0" cap="all" dirty="0">
                        <a:solidFill>
                          <a:schemeClr val="bg1"/>
                        </a:solidFill>
                        <a:effectLst/>
                        <a:latin typeface="+mn-lt"/>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394"/>
                    </a:solidFill>
                  </a:tcPr>
                </a:tc>
                <a:extLst>
                  <a:ext uri="{0D108BD9-81ED-4DB2-BD59-A6C34878D82A}">
                    <a16:rowId xmlns:a16="http://schemas.microsoft.com/office/drawing/2014/main" val="10000"/>
                  </a:ext>
                </a:extLst>
              </a:tr>
              <a:tr h="442117">
                <a:tc>
                  <a:txBody>
                    <a:bodyPr/>
                    <a:lstStyle/>
                    <a:p>
                      <a:pPr marL="0" marR="0">
                        <a:lnSpc>
                          <a:spcPts val="1900"/>
                        </a:lnSpc>
                        <a:spcBef>
                          <a:spcPts val="200"/>
                        </a:spcBef>
                        <a:spcAft>
                          <a:spcPts val="200"/>
                        </a:spcAft>
                      </a:pPr>
                      <a:r>
                        <a:rPr lang="en-US" sz="1200" b="0" dirty="0" smtClean="0">
                          <a:effectLst/>
                          <a:latin typeface="+mn-lt"/>
                          <a:ea typeface="Calibri"/>
                          <a:cs typeface="Arial" panose="020B0604020202020204" pitchFamily="34" charset="0"/>
                        </a:rPr>
                        <a:t>66” (SLR)</a:t>
                      </a:r>
                      <a:endParaRPr lang="en-US" sz="1200" b="0" dirty="0">
                        <a:effectLst/>
                        <a:latin typeface="+mn-lt"/>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tc>
                  <a:txBody>
                    <a:bodyPr/>
                    <a:lstStyle/>
                    <a:p>
                      <a:pPr algn="r">
                        <a:lnSpc>
                          <a:spcPts val="1900"/>
                        </a:lnSpc>
                      </a:pPr>
                      <a:r>
                        <a:rPr lang="en-US" sz="1200" b="0" dirty="0" smtClean="0">
                          <a:latin typeface="+mn-lt"/>
                          <a:cs typeface="Arial" panose="020B0604020202020204" pitchFamily="34" charset="0"/>
                        </a:rPr>
                        <a:t>$19 Billion</a:t>
                      </a:r>
                      <a:endParaRPr lang="en-US" sz="1200" b="0" dirty="0">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tc>
                  <a:txBody>
                    <a:bodyPr/>
                    <a:lstStyle/>
                    <a:p>
                      <a:pPr algn="r">
                        <a:lnSpc>
                          <a:spcPts val="1900"/>
                        </a:lnSpc>
                      </a:pPr>
                      <a:r>
                        <a:rPr lang="en-US" sz="1200" b="0" dirty="0" smtClean="0">
                          <a:latin typeface="+mn-lt"/>
                          <a:cs typeface="Arial" panose="020B0604020202020204" pitchFamily="34" charset="0"/>
                        </a:rPr>
                        <a:t>$35 Billion</a:t>
                      </a:r>
                      <a:endParaRPr lang="en-US" sz="1200" b="0" dirty="0">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tc>
                  <a:txBody>
                    <a:bodyPr/>
                    <a:lstStyle/>
                    <a:p>
                      <a:pPr algn="r">
                        <a:lnSpc>
                          <a:spcPts val="1900"/>
                        </a:lnSpc>
                      </a:pPr>
                      <a:r>
                        <a:rPr lang="en-US" sz="1200" b="0" dirty="0" smtClean="0">
                          <a:latin typeface="+mn-lt"/>
                          <a:cs typeface="Arial" panose="020B0604020202020204" pitchFamily="34" charset="0"/>
                        </a:rPr>
                        <a:t>$54 Billion</a:t>
                      </a:r>
                      <a:endParaRPr lang="en-US" sz="1200" b="0" dirty="0">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extLst>
                  <a:ext uri="{0D108BD9-81ED-4DB2-BD59-A6C34878D82A}">
                    <a16:rowId xmlns:a16="http://schemas.microsoft.com/office/drawing/2014/main" val="10001"/>
                  </a:ext>
                </a:extLst>
              </a:tr>
              <a:tr h="512911">
                <a:tc>
                  <a:txBody>
                    <a:bodyPr/>
                    <a:lstStyle/>
                    <a:p>
                      <a:pPr marL="0" marR="0">
                        <a:lnSpc>
                          <a:spcPts val="1900"/>
                        </a:lnSpc>
                        <a:spcBef>
                          <a:spcPts val="200"/>
                        </a:spcBef>
                        <a:spcAft>
                          <a:spcPts val="200"/>
                        </a:spcAft>
                      </a:pPr>
                      <a:r>
                        <a:rPr lang="en-US" sz="1200" b="0" dirty="0" smtClean="0">
                          <a:effectLst/>
                          <a:latin typeface="+mn-lt"/>
                          <a:ea typeface="Calibri"/>
                          <a:cs typeface="Arial" panose="020B0604020202020204" pitchFamily="34" charset="0"/>
                        </a:rPr>
                        <a:t>108” (SLR + </a:t>
                      </a:r>
                      <a:r>
                        <a:rPr lang="en-US" sz="1200" b="0" dirty="0" err="1" smtClean="0">
                          <a:effectLst/>
                          <a:latin typeface="+mn-lt"/>
                          <a:ea typeface="Calibri"/>
                          <a:cs typeface="Arial" panose="020B0604020202020204" pitchFamily="34" charset="0"/>
                        </a:rPr>
                        <a:t>stormsurge</a:t>
                      </a:r>
                      <a:r>
                        <a:rPr lang="en-US" sz="1200" b="0" dirty="0" smtClean="0">
                          <a:effectLst/>
                          <a:latin typeface="+mn-lt"/>
                          <a:ea typeface="Calibri"/>
                          <a:cs typeface="Arial" panose="020B0604020202020204" pitchFamily="34" charset="0"/>
                        </a:rPr>
                        <a:t>)</a:t>
                      </a:r>
                      <a:endParaRPr lang="en-US" sz="1200" b="0" dirty="0">
                        <a:effectLst/>
                        <a:latin typeface="+mn-lt"/>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tc>
                  <a:txBody>
                    <a:bodyPr/>
                    <a:lstStyle/>
                    <a:p>
                      <a:pPr algn="r">
                        <a:lnSpc>
                          <a:spcPts val="1900"/>
                        </a:lnSpc>
                      </a:pPr>
                      <a:r>
                        <a:rPr lang="en-US" sz="1200" b="0" dirty="0" smtClean="0">
                          <a:latin typeface="+mn-lt"/>
                          <a:cs typeface="Arial" panose="020B0604020202020204" pitchFamily="34" charset="0"/>
                        </a:rPr>
                        <a:t>$38 Billion</a:t>
                      </a:r>
                      <a:endParaRPr lang="en-US" sz="1200" b="0" dirty="0">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tc>
                  <a:txBody>
                    <a:bodyPr/>
                    <a:lstStyle/>
                    <a:p>
                      <a:pPr algn="r">
                        <a:lnSpc>
                          <a:spcPts val="1900"/>
                        </a:lnSpc>
                      </a:pPr>
                      <a:r>
                        <a:rPr lang="en-US" sz="1200" b="0" dirty="0" smtClean="0">
                          <a:latin typeface="+mn-lt"/>
                          <a:cs typeface="Arial" panose="020B0604020202020204" pitchFamily="34" charset="0"/>
                        </a:rPr>
                        <a:t>$37 Billion</a:t>
                      </a:r>
                      <a:endParaRPr lang="en-US" sz="1200" b="0" dirty="0">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tc>
                  <a:txBody>
                    <a:bodyPr/>
                    <a:lstStyle/>
                    <a:p>
                      <a:pPr algn="r">
                        <a:lnSpc>
                          <a:spcPts val="1900"/>
                        </a:lnSpc>
                      </a:pPr>
                      <a:r>
                        <a:rPr lang="en-US" sz="1200" b="0" dirty="0" smtClean="0">
                          <a:latin typeface="+mn-lt"/>
                          <a:cs typeface="Arial" panose="020B0604020202020204" pitchFamily="34" charset="0"/>
                        </a:rPr>
                        <a:t>$75 Billion</a:t>
                      </a:r>
                      <a:endParaRPr lang="en-US" sz="1200" b="0" dirty="0">
                        <a:latin typeface="+mn-lt"/>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F0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904827" y="6103341"/>
            <a:ext cx="4064563" cy="600160"/>
          </a:xfrm>
          <a:prstGeom prst="rect">
            <a:avLst/>
          </a:prstGeom>
          <a:noFill/>
        </p:spPr>
        <p:txBody>
          <a:bodyPr wrap="square" lIns="91436" tIns="45718" rIns="91436" bIns="45718" rtlCol="0">
            <a:spAutoFit/>
          </a:bodyPr>
          <a:lstStyle/>
          <a:p>
            <a:pPr defTabSz="914378"/>
            <a:r>
              <a:rPr lang="en-US" sz="1100" kern="0" dirty="0">
                <a:cs typeface="Arial"/>
                <a:sym typeface="Arial"/>
                <a:rtl val="0"/>
              </a:rPr>
              <a:t>Note: </a:t>
            </a:r>
            <a:r>
              <a:rPr lang="en-US" sz="1100" u="sng" kern="0" dirty="0">
                <a:cs typeface="Arial"/>
                <a:sym typeface="Arial"/>
                <a:rtl val="0"/>
              </a:rPr>
              <a:t>Dollar amounts indicate asset replacement cost only. </a:t>
            </a:r>
            <a:r>
              <a:rPr lang="en-US" sz="1100" kern="0" dirty="0">
                <a:cs typeface="Arial"/>
                <a:sym typeface="Arial"/>
                <a:rtl val="0"/>
              </a:rPr>
              <a:t>Numbers are in 2016 dollars and reflect upper range, end-of-century projections without adaptation or action.</a:t>
            </a:r>
          </a:p>
        </p:txBody>
      </p:sp>
      <p:sp>
        <p:nvSpPr>
          <p:cNvPr id="27" name="Slide Number Placeholder 5"/>
          <p:cNvSpPr txBox="1">
            <a:spLocks/>
          </p:cNvSpPr>
          <p:nvPr/>
        </p:nvSpPr>
        <p:spPr>
          <a:xfrm>
            <a:off x="11440894" y="6441194"/>
            <a:ext cx="533400" cy="244475"/>
          </a:xfrm>
          <a:prstGeom prst="rect">
            <a:avLst/>
          </a:prstGeom>
        </p:spPr>
        <p:txBody>
          <a:bodyPr>
            <a:normAutofit fontScale="6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667CFC6-25B5-491C-A25A-A6C0E1625F11}" type="slidenum">
              <a:rPr lang="en-US" smtClean="0"/>
              <a:pPr algn="r"/>
              <a:t>5</a:t>
            </a:fld>
            <a:endParaRPr lang="en-US" dirty="0"/>
          </a:p>
        </p:txBody>
      </p:sp>
      <p:cxnSp>
        <p:nvCxnSpPr>
          <p:cNvPr id="3" name="Elbow Connector 2"/>
          <p:cNvCxnSpPr/>
          <p:nvPr/>
        </p:nvCxnSpPr>
        <p:spPr>
          <a:xfrm>
            <a:off x="11734800" y="49530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2"/>
          <p:cNvSpPr txBox="1">
            <a:spLocks noChangeArrowheads="1"/>
          </p:cNvSpPr>
          <p:nvPr/>
        </p:nvSpPr>
        <p:spPr bwMode="auto">
          <a:xfrm>
            <a:off x="243017" y="-62634"/>
            <a:ext cx="4267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3200" b="1" kern="1200" baseline="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sz="2400" dirty="0" smtClean="0">
                <a:solidFill>
                  <a:schemeClr val="tx1"/>
                </a:solidFill>
                <a:latin typeface="Arial" panose="020B0604020202020204" pitchFamily="34" charset="0"/>
                <a:cs typeface="Arial" panose="020B0604020202020204" pitchFamily="34" charset="0"/>
              </a:rPr>
              <a:t>Resilience Challenges</a:t>
            </a:r>
            <a:endParaRPr lang="en-US" sz="2400" dirty="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637781" y="609600"/>
            <a:ext cx="3585882" cy="4572000"/>
          </a:xfrm>
          <a:prstGeom prst="rect">
            <a:avLst/>
          </a:prstGeom>
        </p:spPr>
      </p:pic>
      <p:grpSp>
        <p:nvGrpSpPr>
          <p:cNvPr id="5" name="Group 4"/>
          <p:cNvGrpSpPr/>
          <p:nvPr/>
        </p:nvGrpSpPr>
        <p:grpSpPr>
          <a:xfrm>
            <a:off x="4997662" y="609600"/>
            <a:ext cx="6908237" cy="5269036"/>
            <a:chOff x="-1266662" y="1412629"/>
            <a:chExt cx="6908237" cy="5269036"/>
          </a:xfrm>
        </p:grpSpPr>
        <p:pic>
          <p:nvPicPr>
            <p:cNvPr id="23" name="Picture 2"/>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266662" y="1413142"/>
              <a:ext cx="6908237" cy="526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3193805" y="1412629"/>
              <a:ext cx="2388217" cy="2474226"/>
            </a:xfrm>
            <a:prstGeom prst="rect">
              <a:avLst/>
            </a:prstGeom>
            <a:solidFill>
              <a:srgbClr val="356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sv-SE" b="1" dirty="0" smtClean="0">
                <a:solidFill>
                  <a:schemeClr val="bg1"/>
                </a:solidFill>
                <a:latin typeface="Arial" panose="020B0604020202020204" pitchFamily="34" charset="0"/>
                <a:cs typeface="Arial" panose="020B0604020202020204" pitchFamily="34" charset="0"/>
              </a:endParaRPr>
            </a:p>
            <a:p>
              <a:pPr algn="ctr"/>
              <a:r>
                <a:rPr lang="sv-SE" b="1" dirty="0">
                  <a:solidFill>
                    <a:schemeClr val="bg1"/>
                  </a:solidFill>
                  <a:latin typeface="Arial" panose="020B0604020202020204" pitchFamily="34" charset="0"/>
                  <a:cs typeface="Arial" panose="020B0604020202020204" pitchFamily="34" charset="0"/>
                </a:rPr>
                <a:t>High Scenario </a:t>
              </a:r>
              <a:r>
                <a:rPr lang="sv-SE" b="1" dirty="0" smtClean="0">
                  <a:solidFill>
                    <a:schemeClr val="bg1"/>
                  </a:solidFill>
                  <a:latin typeface="Arial" panose="020B0604020202020204" pitchFamily="34" charset="0"/>
                  <a:cs typeface="Arial" panose="020B0604020202020204" pitchFamily="34" charset="0"/>
                </a:rPr>
                <a:t/>
              </a:r>
              <a:br>
                <a:rPr lang="sv-SE" b="1" dirty="0" smtClean="0">
                  <a:solidFill>
                    <a:schemeClr val="bg1"/>
                  </a:solidFill>
                  <a:latin typeface="Arial" panose="020B0604020202020204" pitchFamily="34" charset="0"/>
                  <a:cs typeface="Arial" panose="020B0604020202020204" pitchFamily="34" charset="0"/>
                </a:rPr>
              </a:br>
              <a:r>
                <a:rPr lang="sv-SE" b="1" dirty="0" smtClean="0">
                  <a:solidFill>
                    <a:schemeClr val="bg1"/>
                  </a:solidFill>
                  <a:latin typeface="Arial" panose="020B0604020202020204" pitchFamily="34" charset="0"/>
                  <a:cs typeface="Arial" panose="020B0604020202020204" pitchFamily="34" charset="0"/>
                </a:rPr>
                <a:t>66” in 2050</a:t>
              </a:r>
              <a:br>
                <a:rPr lang="sv-SE" b="1" dirty="0" smtClean="0">
                  <a:solidFill>
                    <a:schemeClr val="bg1"/>
                  </a:solidFill>
                  <a:latin typeface="Arial" panose="020B0604020202020204" pitchFamily="34" charset="0"/>
                  <a:cs typeface="Arial" panose="020B0604020202020204" pitchFamily="34" charset="0"/>
                </a:rPr>
              </a:br>
              <a:endParaRPr lang="en-US" sz="1100" dirty="0"/>
            </a:p>
          </p:txBody>
        </p:sp>
      </p:grpSp>
      <p:grpSp>
        <p:nvGrpSpPr>
          <p:cNvPr id="6" name="Group 5"/>
          <p:cNvGrpSpPr/>
          <p:nvPr/>
        </p:nvGrpSpPr>
        <p:grpSpPr>
          <a:xfrm>
            <a:off x="4976119" y="591262"/>
            <a:ext cx="6941451" cy="5225182"/>
            <a:chOff x="3818425" y="4539321"/>
            <a:chExt cx="6941451" cy="5225182"/>
          </a:xfrm>
        </p:grpSpPr>
        <p:pic>
          <p:nvPicPr>
            <p:cNvPr id="29" name="Picture 2"/>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818425" y="4539321"/>
              <a:ext cx="6941451" cy="522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8359987" y="4549057"/>
              <a:ext cx="2388217" cy="2710070"/>
            </a:xfrm>
            <a:prstGeom prst="rect">
              <a:avLst/>
            </a:prstGeom>
            <a:solidFill>
              <a:srgbClr val="356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sv-SE" b="1" dirty="0" smtClean="0">
                <a:solidFill>
                  <a:schemeClr val="bg1"/>
                </a:solidFill>
                <a:latin typeface="Arial" panose="020B0604020202020204" pitchFamily="34" charset="0"/>
                <a:cs typeface="Arial" panose="020B0604020202020204" pitchFamily="34" charset="0"/>
              </a:endParaRPr>
            </a:p>
            <a:p>
              <a:pPr algn="ctr"/>
              <a:r>
                <a:rPr lang="sv-SE" b="1" dirty="0">
                  <a:solidFill>
                    <a:schemeClr val="bg1"/>
                  </a:solidFill>
                  <a:latin typeface="Arial" panose="020B0604020202020204" pitchFamily="34" charset="0"/>
                  <a:cs typeface="Arial" panose="020B0604020202020204" pitchFamily="34" charset="0"/>
                </a:rPr>
                <a:t>High Scenario </a:t>
              </a:r>
              <a:br>
                <a:rPr lang="sv-SE" b="1" dirty="0">
                  <a:solidFill>
                    <a:schemeClr val="bg1"/>
                  </a:solidFill>
                  <a:latin typeface="Arial" panose="020B0604020202020204" pitchFamily="34" charset="0"/>
                  <a:cs typeface="Arial" panose="020B0604020202020204" pitchFamily="34" charset="0"/>
                </a:rPr>
              </a:br>
              <a:r>
                <a:rPr lang="sv-SE" b="1" dirty="0">
                  <a:solidFill>
                    <a:schemeClr val="bg1"/>
                  </a:solidFill>
                  <a:latin typeface="Arial" panose="020B0604020202020204" pitchFamily="34" charset="0"/>
                  <a:cs typeface="Arial" panose="020B0604020202020204" pitchFamily="34" charset="0"/>
                </a:rPr>
                <a:t>108” in 2100</a:t>
              </a:r>
              <a:endParaRPr lang="en-US" sz="1100" dirty="0"/>
            </a:p>
          </p:txBody>
        </p:sp>
      </p:grpSp>
      <p:sp>
        <p:nvSpPr>
          <p:cNvPr id="24" name="Right Arrow 23"/>
          <p:cNvSpPr/>
          <p:nvPr/>
        </p:nvSpPr>
        <p:spPr>
          <a:xfrm rot="20557466">
            <a:off x="7844532" y="3148340"/>
            <a:ext cx="1251801" cy="335588"/>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5365538" y="2030563"/>
            <a:ext cx="1986091" cy="684481"/>
          </a:xfrm>
          <a:prstGeom prst="rect">
            <a:avLst/>
          </a:prstGeom>
          <a:ln w="38100">
            <a:solidFill>
              <a:srgbClr val="FF9933"/>
            </a:solidFill>
            <a:prstDash val="dash"/>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1800" b="1" dirty="0">
                <a:latin typeface="Tw Cen MT" panose="020B0602020104020603" pitchFamily="34" charset="0"/>
              </a:rPr>
              <a:t>Fisherman’s Wharf and all piers</a:t>
            </a:r>
          </a:p>
        </p:txBody>
      </p:sp>
      <p:sp>
        <p:nvSpPr>
          <p:cNvPr id="31" name="Right Arrow 30"/>
          <p:cNvSpPr/>
          <p:nvPr/>
        </p:nvSpPr>
        <p:spPr>
          <a:xfrm rot="17717997">
            <a:off x="7582305" y="1599634"/>
            <a:ext cx="538457" cy="310453"/>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7753376">
            <a:off x="7022294" y="1339311"/>
            <a:ext cx="678944" cy="339759"/>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p:cNvSpPr txBox="1">
            <a:spLocks/>
          </p:cNvSpPr>
          <p:nvPr/>
        </p:nvSpPr>
        <p:spPr>
          <a:xfrm>
            <a:off x="5716610" y="3474661"/>
            <a:ext cx="2263790" cy="542041"/>
          </a:xfrm>
          <a:prstGeom prst="rect">
            <a:avLst/>
          </a:prstGeom>
          <a:ln w="38100">
            <a:solidFill>
              <a:srgbClr val="FF9933"/>
            </a:solidFill>
            <a:prstDash val="dash"/>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1800" b="1" dirty="0">
                <a:latin typeface="Tw Cen MT" panose="020B0602020104020603" pitchFamily="34" charset="0"/>
              </a:rPr>
              <a:t>BART/Muni Tunnel</a:t>
            </a:r>
          </a:p>
          <a:p>
            <a:r>
              <a:rPr lang="sv-SE" sz="1800" b="1" dirty="0">
                <a:latin typeface="Tw Cen MT" panose="020B0602020104020603" pitchFamily="34" charset="0"/>
              </a:rPr>
              <a:t>Embarcadero Station</a:t>
            </a:r>
          </a:p>
        </p:txBody>
      </p:sp>
    </p:spTree>
    <p:extLst>
      <p:ext uri="{BB962C8B-B14F-4D97-AF65-F5344CB8AC3E}">
        <p14:creationId xmlns:p14="http://schemas.microsoft.com/office/powerpoint/2010/main" val="14581641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67FB767-9FB6-49C1-825E-DDF6EF64FD5E}"/>
              </a:ext>
            </a:extLst>
          </p:cNvPr>
          <p:cNvSpPr txBox="1">
            <a:spLocks/>
          </p:cNvSpPr>
          <p:nvPr/>
        </p:nvSpPr>
        <p:spPr bwMode="auto">
          <a:xfrm>
            <a:off x="1706157" y="5427494"/>
            <a:ext cx="8675671" cy="1009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cap="rnd">
                <a:solidFill>
                  <a:srgbClr val="000000"/>
                </a:solidFill>
                <a:miter lim="800000"/>
                <a:headEnd/>
                <a:tailEnd/>
              </a14:hiddenLine>
            </a:ext>
          </a:extLst>
        </p:spPr>
        <p:txBody>
          <a:bodyPr vert="horz" wrap="square" lIns="67866" tIns="33338" rIns="67866" bIns="33338" numCol="1" anchor="b" anchorCtr="0" compatLnSpc="1">
            <a:prstTxWarp prst="textNoShape">
              <a:avLst/>
            </a:prstTxWarp>
          </a:bodyPr>
          <a:lstStyle>
            <a:lvl1pPr marL="0" indent="0" algn="l" defTabSz="914400" rtl="0" eaLnBrk="1" latinLnBrk="0" hangingPunct="1">
              <a:spcBef>
                <a:spcPct val="20000"/>
              </a:spcBef>
              <a:buClr>
                <a:srgbClr val="6E4100"/>
              </a:buClr>
              <a:buFont typeface="Wingdings" pitchFamily="2" charset="2"/>
              <a:buNone/>
              <a:defRPr sz="2000" kern="1200">
                <a:solidFill>
                  <a:schemeClr val="tx1">
                    <a:tint val="75000"/>
                  </a:schemeClr>
                </a:solidFill>
                <a:latin typeface="Arial"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Clr>
                <a:srgbClr val="6E4100"/>
              </a:buClr>
              <a:buFont typeface="Wingdings" pitchFamily="2" charset="2"/>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Clr>
                <a:srgbClr val="6E4100"/>
              </a:buClr>
              <a:buFont typeface="Wingdings" pitchFamily="2" charset="2"/>
              <a:buNone/>
              <a:defRPr sz="14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57175" indent="-257175">
              <a:spcBef>
                <a:spcPts val="900"/>
              </a:spcBef>
              <a:buFont typeface="Arial" panose="020B0604020202020204" pitchFamily="34" charset="0"/>
              <a:buChar char="•"/>
            </a:pPr>
            <a:endParaRPr lang="en-US" sz="1800" dirty="0">
              <a:solidFill>
                <a:schemeClr val="tx1"/>
              </a:solidFill>
            </a:endParaRPr>
          </a:p>
        </p:txBody>
      </p:sp>
      <p:sp>
        <p:nvSpPr>
          <p:cNvPr id="2" name="Slide Number Placeholder 1"/>
          <p:cNvSpPr>
            <a:spLocks noGrp="1"/>
          </p:cNvSpPr>
          <p:nvPr>
            <p:ph type="sldNum" sz="quarter" idx="12"/>
          </p:nvPr>
        </p:nvSpPr>
        <p:spPr/>
        <p:txBody>
          <a:bodyPr>
            <a:normAutofit/>
          </a:bodyPr>
          <a:lstStyle/>
          <a:p>
            <a:pPr>
              <a:defRPr/>
            </a:pPr>
            <a:fld id="{F9D17B1F-B3D0-4F61-99D2-EB2BB9FB18BF}" type="slidenum">
              <a:rPr lang="en-US" smtClean="0"/>
              <a:pPr>
                <a:defRPr/>
              </a:pPr>
              <a:t>6</a:t>
            </a:fld>
            <a:endParaRPr lang="en-US" dirty="0"/>
          </a:p>
        </p:txBody>
      </p:sp>
      <p:sp>
        <p:nvSpPr>
          <p:cNvPr id="48" name="Rectangle 2"/>
          <p:cNvSpPr txBox="1">
            <a:spLocks noChangeArrowheads="1"/>
          </p:cNvSpPr>
          <p:nvPr/>
        </p:nvSpPr>
        <p:spPr bwMode="auto">
          <a:xfrm>
            <a:off x="361328" y="0"/>
            <a:ext cx="819039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fontAlgn="base">
              <a:spcBef>
                <a:spcPct val="0"/>
              </a:spcBef>
              <a:spcAft>
                <a:spcPct val="0"/>
              </a:spcAft>
              <a:defRPr sz="3200" b="1" kern="1200" baseline="0">
                <a:solidFill>
                  <a:schemeClr val="tx2"/>
                </a:solidFill>
                <a:latin typeface="+mj-lt"/>
                <a:ea typeface="+mj-ea"/>
                <a:cs typeface="+mj-cs"/>
              </a:defRPr>
            </a:lvl1pPr>
            <a:lvl2pPr algn="l" rtl="0" fontAlgn="base">
              <a:spcBef>
                <a:spcPct val="0"/>
              </a:spcBef>
              <a:spcAft>
                <a:spcPct val="0"/>
              </a:spcAft>
              <a:defRPr sz="4400">
                <a:solidFill>
                  <a:schemeClr val="tx2"/>
                </a:solidFill>
                <a:latin typeface="Tw Cen MT" pitchFamily="34" charset="0"/>
              </a:defRPr>
            </a:lvl2pPr>
            <a:lvl3pPr algn="l" rtl="0" fontAlgn="base">
              <a:spcBef>
                <a:spcPct val="0"/>
              </a:spcBef>
              <a:spcAft>
                <a:spcPct val="0"/>
              </a:spcAft>
              <a:defRPr sz="4400">
                <a:solidFill>
                  <a:schemeClr val="tx2"/>
                </a:solidFill>
                <a:latin typeface="Tw Cen MT" pitchFamily="34" charset="0"/>
              </a:defRPr>
            </a:lvl3pPr>
            <a:lvl4pPr algn="l" rtl="0" fontAlgn="base">
              <a:spcBef>
                <a:spcPct val="0"/>
              </a:spcBef>
              <a:spcAft>
                <a:spcPct val="0"/>
              </a:spcAft>
              <a:defRPr sz="4400">
                <a:solidFill>
                  <a:schemeClr val="tx2"/>
                </a:solidFill>
                <a:latin typeface="Tw Cen MT" pitchFamily="34" charset="0"/>
              </a:defRPr>
            </a:lvl4pPr>
            <a:lvl5pPr algn="l" rtl="0" fontAlgn="base">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sz="2400" dirty="0" smtClean="0">
                <a:solidFill>
                  <a:schemeClr val="tx1"/>
                </a:solidFill>
                <a:latin typeface="Arial" panose="020B0604020202020204" pitchFamily="34" charset="0"/>
                <a:cs typeface="Arial" panose="020B0604020202020204" pitchFamily="34" charset="0"/>
              </a:rPr>
              <a:t>Resilience Planning</a:t>
            </a:r>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93603" y="910534"/>
            <a:ext cx="9388225" cy="5445816"/>
          </a:xfrm>
          <a:prstGeom prst="rect">
            <a:avLst/>
          </a:prstGeom>
        </p:spPr>
      </p:pic>
    </p:spTree>
    <p:extLst>
      <p:ext uri="{BB962C8B-B14F-4D97-AF65-F5344CB8AC3E}">
        <p14:creationId xmlns:p14="http://schemas.microsoft.com/office/powerpoint/2010/main" val="1255304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1524000" y="1271589"/>
            <a:ext cx="533400" cy="244475"/>
          </a:xfrm>
        </p:spPr>
        <p:txBody>
          <a:bodyPr>
            <a:normAutofit fontScale="40000" lnSpcReduction="20000"/>
          </a:bodyPr>
          <a:lstStyle/>
          <a:p>
            <a:pPr algn="ctr">
              <a:defRPr/>
            </a:pPr>
            <a:fld id="{F9D17B1F-B3D0-4F61-99D2-EB2BB9FB18BF}" type="slidenum">
              <a:rPr lang="en-US" smtClean="0">
                <a:solidFill>
                  <a:schemeClr val="bg1"/>
                </a:solidFill>
              </a:rPr>
              <a:pPr algn="ctr">
                <a:defRPr/>
              </a:pPr>
              <a:t>7</a:t>
            </a:fld>
            <a:endParaRPr lang="en-US" dirty="0">
              <a:solidFill>
                <a:schemeClr val="bg1"/>
              </a:solidFill>
            </a:endParaRPr>
          </a:p>
        </p:txBody>
      </p:sp>
      <p:sp>
        <p:nvSpPr>
          <p:cNvPr id="7" name="Rectangle 2"/>
          <p:cNvSpPr txBox="1">
            <a:spLocks noChangeArrowheads="1"/>
          </p:cNvSpPr>
          <p:nvPr/>
        </p:nvSpPr>
        <p:spPr bwMode="auto">
          <a:xfrm>
            <a:off x="152399" y="141765"/>
            <a:ext cx="10900411"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defPPr>
              <a:defRPr lang="en-US"/>
            </a:defPPr>
            <a:lvl1pPr fontAlgn="base">
              <a:spcBef>
                <a:spcPct val="0"/>
              </a:spcBef>
              <a:spcAft>
                <a:spcPct val="0"/>
              </a:spcAft>
              <a:defRPr sz="2000" b="1" baseline="0">
                <a:solidFill>
                  <a:schemeClr val="tx2"/>
                </a:solidFill>
                <a:latin typeface="Arial" panose="020B0604020202020204" pitchFamily="34" charset="0"/>
                <a:ea typeface="+mj-ea"/>
                <a:cs typeface="Arial" panose="020B0604020202020204" pitchFamily="34" charset="0"/>
              </a:defRPr>
            </a:lvl1pPr>
            <a:lvl2pPr fontAlgn="base">
              <a:spcBef>
                <a:spcPct val="0"/>
              </a:spcBef>
              <a:spcAft>
                <a:spcPct val="0"/>
              </a:spcAft>
              <a:defRPr sz="4400">
                <a:solidFill>
                  <a:schemeClr val="tx2"/>
                </a:solidFill>
                <a:latin typeface="Tw Cen MT" pitchFamily="34" charset="0"/>
              </a:defRPr>
            </a:lvl2pPr>
            <a:lvl3pPr fontAlgn="base">
              <a:spcBef>
                <a:spcPct val="0"/>
              </a:spcBef>
              <a:spcAft>
                <a:spcPct val="0"/>
              </a:spcAft>
              <a:defRPr sz="4400">
                <a:solidFill>
                  <a:schemeClr val="tx2"/>
                </a:solidFill>
                <a:latin typeface="Tw Cen MT" pitchFamily="34" charset="0"/>
              </a:defRPr>
            </a:lvl3pPr>
            <a:lvl4pPr fontAlgn="base">
              <a:spcBef>
                <a:spcPct val="0"/>
              </a:spcBef>
              <a:spcAft>
                <a:spcPct val="0"/>
              </a:spcAft>
              <a:defRPr sz="4400">
                <a:solidFill>
                  <a:schemeClr val="tx2"/>
                </a:solidFill>
                <a:latin typeface="Tw Cen MT" pitchFamily="34" charset="0"/>
              </a:defRPr>
            </a:lvl4pPr>
            <a:lvl5pPr fontAlgn="base">
              <a:spcBef>
                <a:spcPct val="0"/>
              </a:spcBef>
              <a:spcAft>
                <a:spcPct val="0"/>
              </a:spcAft>
              <a:defRPr sz="4400">
                <a:solidFill>
                  <a:schemeClr val="tx2"/>
                </a:solidFill>
                <a:latin typeface="Tw Cen MT" pitchFamily="34" charset="0"/>
              </a:defRPr>
            </a:lvl5pPr>
            <a:lvl6pPr marL="457200" fontAlgn="base">
              <a:spcBef>
                <a:spcPct val="0"/>
              </a:spcBef>
              <a:spcAft>
                <a:spcPct val="0"/>
              </a:spcAft>
              <a:defRPr sz="4400">
                <a:solidFill>
                  <a:schemeClr val="tx2"/>
                </a:solidFill>
                <a:latin typeface="Tw Cen MT" pitchFamily="34" charset="0"/>
              </a:defRPr>
            </a:lvl6pPr>
            <a:lvl7pPr marL="914400" fontAlgn="base">
              <a:spcBef>
                <a:spcPct val="0"/>
              </a:spcBef>
              <a:spcAft>
                <a:spcPct val="0"/>
              </a:spcAft>
              <a:defRPr sz="4400">
                <a:solidFill>
                  <a:schemeClr val="tx2"/>
                </a:solidFill>
                <a:latin typeface="Tw Cen MT" pitchFamily="34" charset="0"/>
              </a:defRPr>
            </a:lvl7pPr>
            <a:lvl8pPr marL="1371600" fontAlgn="base">
              <a:spcBef>
                <a:spcPct val="0"/>
              </a:spcBef>
              <a:spcAft>
                <a:spcPct val="0"/>
              </a:spcAft>
              <a:defRPr sz="4400">
                <a:solidFill>
                  <a:schemeClr val="tx2"/>
                </a:solidFill>
                <a:latin typeface="Tw Cen MT" pitchFamily="34" charset="0"/>
              </a:defRPr>
            </a:lvl8pPr>
            <a:lvl9pPr marL="1828800" fontAlgn="base">
              <a:spcBef>
                <a:spcPct val="0"/>
              </a:spcBef>
              <a:spcAft>
                <a:spcPct val="0"/>
              </a:spcAft>
              <a:defRPr sz="4400">
                <a:solidFill>
                  <a:schemeClr val="tx2"/>
                </a:solidFill>
                <a:latin typeface="Tw Cen MT" pitchFamily="34" charset="0"/>
              </a:defRPr>
            </a:lvl9pPr>
          </a:lstStyle>
          <a:p>
            <a:r>
              <a:rPr lang="en-US" sz="2400" dirty="0" smtClean="0">
                <a:solidFill>
                  <a:schemeClr val="tx1"/>
                </a:solidFill>
              </a:rPr>
              <a:t>Financial Policies</a:t>
            </a:r>
            <a:endParaRPr lang="en-US" sz="2400" dirty="0">
              <a:solidFill>
                <a:schemeClr val="tx1"/>
              </a:solidFill>
            </a:endParaRPr>
          </a:p>
        </p:txBody>
      </p:sp>
      <p:sp>
        <p:nvSpPr>
          <p:cNvPr id="4" name="Rectangle 3"/>
          <p:cNvSpPr/>
          <p:nvPr/>
        </p:nvSpPr>
        <p:spPr>
          <a:xfrm>
            <a:off x="0" y="948851"/>
            <a:ext cx="4305301" cy="5616922"/>
          </a:xfrm>
          <a:prstGeom prst="rect">
            <a:avLst/>
          </a:prstGeom>
        </p:spPr>
        <p:txBody>
          <a:bodyPr wrap="square">
            <a:spAutoFit/>
          </a:bodyPr>
          <a:lstStyle/>
          <a:p>
            <a:pPr marL="285750" lvl="1">
              <a:spcAft>
                <a:spcPts val="600"/>
              </a:spcAft>
              <a:buClr>
                <a:schemeClr val="tx1"/>
              </a:buClr>
              <a:buSzPct val="91000"/>
            </a:pPr>
            <a:r>
              <a:rPr lang="en-US" sz="2000" b="1" dirty="0" smtClean="0">
                <a:latin typeface="Arial" panose="020B0604020202020204" pitchFamily="34" charset="0"/>
                <a:cs typeface="Arial" panose="020B0604020202020204" pitchFamily="34" charset="0"/>
              </a:rPr>
              <a:t>10-Year $39 billion Capital Plan</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Constrained 10-Year Plan of finance for all infrastructure</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Objective and transparent process </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Emphasizes resilience and sustainably</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Capital Planning F</a:t>
            </a:r>
            <a:r>
              <a:rPr lang="en-US" sz="2000" dirty="0" smtClean="0">
                <a:latin typeface="Arial" panose="020B0604020202020204" pitchFamily="34" charset="0"/>
                <a:cs typeface="Arial" panose="020B0604020202020204" pitchFamily="34" charset="0"/>
              </a:rPr>
              <a:t>und</a:t>
            </a:r>
          </a:p>
          <a:p>
            <a:pPr marL="285750" lvl="1">
              <a:spcAft>
                <a:spcPts val="600"/>
              </a:spcAft>
              <a:buClr>
                <a:schemeClr val="tx1"/>
              </a:buClr>
              <a:buSzPct val="91000"/>
            </a:pPr>
            <a:r>
              <a:rPr lang="en-US" sz="2000" b="1" dirty="0" smtClean="0">
                <a:latin typeface="Arial" panose="020B0604020202020204" pitchFamily="34" charset="0"/>
                <a:cs typeface="Arial" panose="020B0604020202020204" pitchFamily="34" charset="0"/>
              </a:rPr>
              <a:t>5-Year Financial Plan</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Captures all operating expenses</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Identifies and addresses on-going obligations (pension/OPEB/state of good repair, etc.)</a:t>
            </a:r>
          </a:p>
          <a:p>
            <a:pPr marL="798513" lvl="1" indent="-393700">
              <a:spcAft>
                <a:spcPts val="600"/>
              </a:spcAft>
              <a:buClr>
                <a:schemeClr val="tx1"/>
              </a:buClr>
              <a:buSzPct val="91000"/>
              <a:buFont typeface="Arial" panose="020B0604020202020204" pitchFamily="34" charset="0"/>
              <a:buChar char="•"/>
            </a:pPr>
            <a:r>
              <a:rPr lang="en-US" dirty="0" smtClean="0">
                <a:latin typeface="Arial" panose="020B0604020202020204" pitchFamily="34" charset="0"/>
                <a:cs typeface="Arial" panose="020B0604020202020204" pitchFamily="34" charset="0"/>
              </a:rPr>
              <a:t>Strong budget reserves and access to credit </a:t>
            </a:r>
          </a:p>
          <a:p>
            <a:pPr marL="404813" lvl="1">
              <a:spcAft>
                <a:spcPts val="600"/>
              </a:spcAft>
              <a:buClr>
                <a:schemeClr val="tx1"/>
              </a:buClr>
              <a:buSzPct val="91000"/>
            </a:pPr>
            <a:r>
              <a:rPr lang="en-US" sz="2000" b="1" dirty="0" smtClean="0">
                <a:latin typeface="Arial" panose="020B0604020202020204" pitchFamily="34" charset="0"/>
                <a:cs typeface="Arial" panose="020B0604020202020204" pitchFamily="34" charset="0"/>
              </a:rPr>
              <a:t>Contributes to AAA credit</a:t>
            </a:r>
            <a:endParaRPr lang="en-US" sz="2000" b="1" dirty="0">
              <a:latin typeface="Arial" panose="020B0604020202020204" pitchFamily="34" charset="0"/>
              <a:cs typeface="Arial" panose="020B0604020202020204" pitchFamily="34" charset="0"/>
            </a:endParaRPr>
          </a:p>
        </p:txBody>
      </p:sp>
      <p:sp>
        <p:nvSpPr>
          <p:cNvPr id="10" name="Slide Number Placeholder 3"/>
          <p:cNvSpPr txBox="1">
            <a:spLocks/>
          </p:cNvSpPr>
          <p:nvPr/>
        </p:nvSpPr>
        <p:spPr>
          <a:xfrm>
            <a:off x="92964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9D17B1F-B3D0-4F61-99D2-EB2BB9FB18BF}" type="slidenum">
              <a:rPr lang="en-US" smtClean="0"/>
              <a:pPr>
                <a:defRPr/>
              </a:pPr>
              <a:t>7</a:t>
            </a:fld>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944" y="1270277"/>
            <a:ext cx="6091056" cy="4719560"/>
          </a:xfrm>
          <a:prstGeom prst="rect">
            <a:avLst/>
          </a:prstGeom>
          <a:ln>
            <a:solidFill>
              <a:schemeClr val="tx1"/>
            </a:solidFill>
          </a:ln>
        </p:spPr>
      </p:pic>
    </p:spTree>
    <p:extLst>
      <p:ext uri="{BB962C8B-B14F-4D97-AF65-F5344CB8AC3E}">
        <p14:creationId xmlns:p14="http://schemas.microsoft.com/office/powerpoint/2010/main" val="3969366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0FAEF15-5163-4469-8468-DC15A4C6A8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14382" y="141207"/>
            <a:ext cx="8692115" cy="653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8684621" y="114755"/>
            <a:ext cx="3431178" cy="13672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fontAlgn="base">
              <a:spcAft>
                <a:spcPct val="0"/>
              </a:spcAft>
              <a:defRPr/>
            </a:pPr>
            <a:endParaRPr lang="en-US" sz="2000" b="1" dirty="0">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9328373" y="849093"/>
            <a:ext cx="2787426" cy="5632311"/>
          </a:xfrm>
          <a:prstGeom prst="rect">
            <a:avLst/>
          </a:prstGeom>
        </p:spPr>
        <p:txBody>
          <a:bodyPr wrap="square">
            <a:spAutoFit/>
          </a:bodyPr>
          <a:lstStyle/>
          <a:p>
            <a:pPr>
              <a:defRPr/>
            </a:pPr>
            <a:r>
              <a:rPr lang="en-US" sz="2000" dirty="0">
                <a:latin typeface="Arial" panose="020B0604020202020204" pitchFamily="34" charset="0"/>
                <a:cs typeface="Arial" panose="020B0604020202020204" pitchFamily="34" charset="0"/>
              </a:rPr>
              <a:t>At Risk</a:t>
            </a:r>
          </a:p>
          <a:p>
            <a:pPr marL="233363" indent="-233363">
              <a:buFont typeface="Arial" panose="020B0604020202020204" pitchFamily="34" charset="0"/>
              <a:buChar char="•"/>
              <a:defRPr/>
            </a:pPr>
            <a:r>
              <a:rPr lang="en-US" sz="2000" dirty="0">
                <a:latin typeface="Arial" panose="020B0604020202020204" pitchFamily="34" charset="0"/>
                <a:cs typeface="Arial" panose="020B0604020202020204" pitchFamily="34" charset="0"/>
              </a:rPr>
              <a:t>$100 billion in assets </a:t>
            </a:r>
            <a:r>
              <a:rPr lang="en-US" sz="2000" dirty="0" smtClean="0">
                <a:latin typeface="Arial" panose="020B0604020202020204" pitchFamily="34" charset="0"/>
                <a:cs typeface="Arial" panose="020B0604020202020204" pitchFamily="34" charset="0"/>
              </a:rPr>
              <a:t>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and activities</a:t>
            </a:r>
            <a:endParaRPr lang="en-US" sz="2000" dirty="0">
              <a:latin typeface="Arial" panose="020B0604020202020204" pitchFamily="34" charset="0"/>
              <a:cs typeface="Arial" panose="020B0604020202020204" pitchFamily="34" charset="0"/>
            </a:endParaRPr>
          </a:p>
          <a:p>
            <a:pPr marL="233363" indent="-233363">
              <a:buFont typeface="Arial" panose="020B0604020202020204" pitchFamily="34" charset="0"/>
              <a:buChar char="•"/>
              <a:defRPr/>
            </a:pPr>
            <a:r>
              <a:rPr lang="en-US" sz="2000" dirty="0">
                <a:latin typeface="Arial" panose="020B0604020202020204" pitchFamily="34" charset="0"/>
                <a:cs typeface="Arial" panose="020B0604020202020204" pitchFamily="34" charset="0"/>
              </a:rPr>
              <a:t>Historic district</a:t>
            </a:r>
          </a:p>
          <a:p>
            <a:pPr marL="233363" indent="-233363">
              <a:buFont typeface="Arial" panose="020B0604020202020204" pitchFamily="34" charset="0"/>
              <a:buChar char="•"/>
              <a:defRPr/>
            </a:pPr>
            <a:r>
              <a:rPr lang="en-US" sz="2000" dirty="0">
                <a:latin typeface="Arial" panose="020B0604020202020204" pitchFamily="34" charset="0"/>
                <a:cs typeface="Arial" panose="020B0604020202020204" pitchFamily="34" charset="0"/>
              </a:rPr>
              <a:t>Maritime facilities</a:t>
            </a:r>
          </a:p>
          <a:p>
            <a:pPr marL="233363" indent="-233363">
              <a:buFont typeface="Arial" panose="020B0604020202020204" pitchFamily="34" charset="0"/>
              <a:buChar char="•"/>
              <a:defRPr/>
            </a:pPr>
            <a:r>
              <a:rPr lang="en-US" sz="2000" dirty="0">
                <a:latin typeface="Arial" panose="020B0604020202020204" pitchFamily="34" charset="0"/>
                <a:cs typeface="Arial" panose="020B0604020202020204" pitchFamily="34" charset="0"/>
              </a:rPr>
              <a:t>Bart/Muni railway</a:t>
            </a:r>
          </a:p>
          <a:p>
            <a:pPr marL="233363" indent="-233363">
              <a:buFont typeface="Arial" panose="020B0604020202020204" pitchFamily="34" charset="0"/>
              <a:buChar char="•"/>
              <a:defRPr/>
            </a:pPr>
            <a:r>
              <a:rPr lang="en-US" sz="2000" dirty="0">
                <a:latin typeface="Arial" panose="020B0604020202020204" pitchFamily="34" charset="0"/>
                <a:cs typeface="Arial" panose="020B0604020202020204" pitchFamily="34" charset="0"/>
              </a:rPr>
              <a:t>Utilities</a:t>
            </a:r>
          </a:p>
          <a:p>
            <a:pPr marL="233363" indent="-233363">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Emergency response role</a:t>
            </a:r>
            <a:endParaRPr lang="en-US" sz="2000" dirty="0">
              <a:latin typeface="Arial" panose="020B0604020202020204" pitchFamily="34" charset="0"/>
              <a:cs typeface="Arial" panose="020B0604020202020204" pitchFamily="34" charset="0"/>
            </a:endParaRPr>
          </a:p>
          <a:p>
            <a:pPr>
              <a:defRPr/>
            </a:pPr>
            <a:endParaRPr lang="en-US" sz="2000" dirty="0">
              <a:latin typeface="Arial" panose="020B0604020202020204" pitchFamily="34" charset="0"/>
              <a:cs typeface="Arial" panose="020B0604020202020204" pitchFamily="34" charset="0"/>
            </a:endParaRPr>
          </a:p>
          <a:p>
            <a:pPr>
              <a:defRPr/>
            </a:pPr>
            <a:r>
              <a:rPr lang="en-US" sz="2000" dirty="0">
                <a:latin typeface="Arial" panose="020B0604020202020204" pitchFamily="34" charset="0"/>
                <a:cs typeface="Arial" panose="020B0604020202020204" pitchFamily="34" charset="0"/>
              </a:rPr>
              <a:t>Estimated </a:t>
            </a:r>
            <a:r>
              <a:rPr lang="en-US" sz="2000" dirty="0" smtClean="0">
                <a:latin typeface="Arial" panose="020B0604020202020204" pitchFamily="34" charset="0"/>
                <a:cs typeface="Arial" panose="020B0604020202020204" pitchFamily="34" charset="0"/>
              </a:rPr>
              <a:t>Costs</a:t>
            </a:r>
            <a:endParaRPr lang="en-US" sz="2000" dirty="0">
              <a:latin typeface="Arial" panose="020B0604020202020204" pitchFamily="34" charset="0"/>
              <a:cs typeface="Arial" panose="020B0604020202020204" pitchFamily="34" charset="0"/>
            </a:endParaRPr>
          </a:p>
          <a:p>
            <a:pPr marL="233363" indent="-233363">
              <a:buFont typeface="Arial" panose="020B0604020202020204" pitchFamily="34" charset="0"/>
              <a:buChar char="•"/>
              <a:defRPr/>
            </a:pPr>
            <a:r>
              <a:rPr lang="en-US" sz="2000" b="1" dirty="0">
                <a:latin typeface="Arial" panose="020B0604020202020204" pitchFamily="34" charset="0"/>
                <a:cs typeface="Arial" panose="020B0604020202020204" pitchFamily="34" charset="0"/>
              </a:rPr>
              <a:t>$500M </a:t>
            </a:r>
            <a:r>
              <a:rPr lang="en-US" sz="2000" dirty="0">
                <a:latin typeface="Arial" panose="020B0604020202020204" pitchFamily="34" charset="0"/>
                <a:cs typeface="Arial" panose="020B0604020202020204" pitchFamily="34" charset="0"/>
              </a:rPr>
              <a:t>for immediate life </a:t>
            </a:r>
            <a:r>
              <a:rPr lang="en-US" sz="2000" dirty="0" smtClean="0">
                <a:latin typeface="Arial" panose="020B0604020202020204" pitchFamily="34" charset="0"/>
                <a:cs typeface="Arial" panose="020B0604020202020204" pitchFamily="34" charset="0"/>
              </a:rPr>
              <a:t>safety and some flooding</a:t>
            </a:r>
            <a:endParaRPr lang="en-US" sz="2000" dirty="0">
              <a:latin typeface="Arial" panose="020B0604020202020204" pitchFamily="34" charset="0"/>
              <a:cs typeface="Arial" panose="020B0604020202020204" pitchFamily="34" charset="0"/>
            </a:endParaRPr>
          </a:p>
          <a:p>
            <a:pPr marL="233363" indent="-233363">
              <a:buFont typeface="Arial" panose="020B0604020202020204" pitchFamily="34" charset="0"/>
              <a:buChar char="•"/>
              <a:defRPr/>
            </a:pPr>
            <a:r>
              <a:rPr lang="en-US" sz="2000" b="1" dirty="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2.0B </a:t>
            </a:r>
            <a:r>
              <a:rPr lang="en-US" sz="2000" dirty="0" smtClean="0">
                <a:latin typeface="Arial" panose="020B0604020202020204" pitchFamily="34" charset="0"/>
                <a:cs typeface="Arial" panose="020B0604020202020204" pitchFamily="34" charset="0"/>
              </a:rPr>
              <a:t>Remaining seismic needs</a:t>
            </a:r>
          </a:p>
          <a:p>
            <a:pPr marL="233363" indent="-233363">
              <a:buFont typeface="Arial" panose="020B0604020202020204" pitchFamily="34" charset="0"/>
              <a:buChar char="•"/>
              <a:defRPr/>
            </a:pPr>
            <a:r>
              <a:rPr lang="en-US" sz="2000" b="1" dirty="0" smtClean="0">
                <a:latin typeface="Arial" panose="020B0604020202020204" pitchFamily="34" charset="0"/>
                <a:cs typeface="Arial" panose="020B0604020202020204" pitchFamily="34" charset="0"/>
              </a:rPr>
              <a:t>$2.5B</a:t>
            </a:r>
            <a:r>
              <a:rPr lang="en-US" sz="2000" dirty="0" smtClean="0">
                <a:latin typeface="Arial" panose="020B0604020202020204" pitchFamily="34" charset="0"/>
                <a:cs typeface="Arial" panose="020B0604020202020204" pitchFamily="34" charset="0"/>
              </a:rPr>
              <a:t> SLR needs</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p:txBody>
      </p:sp>
      <p:sp>
        <p:nvSpPr>
          <p:cNvPr id="8" name="Slide Number Placeholder 1"/>
          <p:cNvSpPr>
            <a:spLocks noGrp="1"/>
          </p:cNvSpPr>
          <p:nvPr>
            <p:ph type="sldNum" sz="quarter" idx="4294967295"/>
          </p:nvPr>
        </p:nvSpPr>
        <p:spPr>
          <a:xfrm>
            <a:off x="8610600" y="6491970"/>
            <a:ext cx="2057400" cy="365125"/>
          </a:xfrm>
        </p:spPr>
        <p:txBody>
          <a:bodyPr/>
          <a:lstStyle/>
          <a:p>
            <a:pPr>
              <a:defRPr/>
            </a:pPr>
            <a:r>
              <a:rPr lang="en-US" dirty="0">
                <a:solidFill>
                  <a:prstClr val="white">
                    <a:tint val="75000"/>
                  </a:prstClr>
                </a:solidFill>
                <a:latin typeface="Swis721 Cn BT"/>
              </a:rPr>
              <a:t>4</a:t>
            </a:r>
          </a:p>
        </p:txBody>
      </p:sp>
      <p:sp>
        <p:nvSpPr>
          <p:cNvPr id="9" name="Title 1"/>
          <p:cNvSpPr txBox="1">
            <a:spLocks/>
          </p:cNvSpPr>
          <p:nvPr/>
        </p:nvSpPr>
        <p:spPr>
          <a:xfrm rot="16200000">
            <a:off x="779782" y="6052364"/>
            <a:ext cx="1722351" cy="182168"/>
          </a:xfrm>
          <a:prstGeom prst="rect">
            <a:avLst/>
          </a:prstGeom>
          <a:noFill/>
        </p:spPr>
        <p:txBody>
          <a:bodyPr vert="horz" lIns="182880" tIns="91440" rIns="91440" bIns="1828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900" dirty="0">
                <a:solidFill>
                  <a:prstClr val="white">
                    <a:lumMod val="65000"/>
                  </a:prstClr>
                </a:solidFill>
                <a:latin typeface="Swis721 Cn BT" panose="020B0506020202030204" pitchFamily="34" charset="0"/>
              </a:rPr>
              <a:t>Photo | Michael </a:t>
            </a:r>
            <a:r>
              <a:rPr lang="en-US" sz="900" dirty="0" err="1">
                <a:solidFill>
                  <a:prstClr val="white">
                    <a:lumMod val="65000"/>
                  </a:prstClr>
                </a:solidFill>
                <a:latin typeface="Swis721 Cn BT" panose="020B0506020202030204" pitchFamily="34" charset="0"/>
              </a:rPr>
              <a:t>Macor</a:t>
            </a:r>
            <a:endParaRPr lang="en-US" sz="900" b="1" dirty="0">
              <a:solidFill>
                <a:prstClr val="white">
                  <a:lumMod val="65000"/>
                </a:prstClr>
              </a:solidFill>
              <a:latin typeface="Swis721 Cn BT" panose="020B0506020202030204" pitchFamily="34" charset="0"/>
            </a:endParaRPr>
          </a:p>
        </p:txBody>
      </p:sp>
      <p:sp>
        <p:nvSpPr>
          <p:cNvPr id="2" name="Rectangle 1"/>
          <p:cNvSpPr/>
          <p:nvPr/>
        </p:nvSpPr>
        <p:spPr>
          <a:xfrm>
            <a:off x="9067799" y="141207"/>
            <a:ext cx="4052778" cy="830997"/>
          </a:xfrm>
          <a:prstGeom prst="rect">
            <a:avLst/>
          </a:prstGeom>
        </p:spPr>
        <p:txBody>
          <a:bodyPr wrap="square">
            <a:spAutoFit/>
          </a:bodyPr>
          <a:lstStyle/>
          <a:p>
            <a:pPr fontAlgn="base">
              <a:spcAft>
                <a:spcPct val="0"/>
              </a:spcAft>
              <a:defRPr/>
            </a:pPr>
            <a:r>
              <a:rPr lang="en-US" sz="2400" b="1" dirty="0" smtClean="0">
                <a:latin typeface="Arial" panose="020B0604020202020204" pitchFamily="34" charset="0"/>
                <a:cs typeface="Arial" panose="020B0604020202020204" pitchFamily="34" charset="0"/>
              </a:rPr>
              <a:t>San Francisco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Seawall</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65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720726"/>
            <a:ext cx="7620000" cy="5715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720726"/>
            <a:ext cx="7620000" cy="5715000"/>
          </a:xfrm>
          <a:prstGeom prst="rect">
            <a:avLst/>
          </a:prstGeom>
        </p:spPr>
      </p:pic>
      <p:sp>
        <p:nvSpPr>
          <p:cNvPr id="2" name="Slide Number Placeholder 1"/>
          <p:cNvSpPr>
            <a:spLocks noGrp="1"/>
          </p:cNvSpPr>
          <p:nvPr>
            <p:ph type="sldNum" sz="quarter" idx="4294967295"/>
          </p:nvPr>
        </p:nvSpPr>
        <p:spPr>
          <a:xfrm>
            <a:off x="8610600" y="6492876"/>
            <a:ext cx="2057400" cy="365125"/>
          </a:xfrm>
        </p:spPr>
        <p:txBody>
          <a:bodyPr/>
          <a:lstStyle/>
          <a:p>
            <a:pPr>
              <a:defRPr/>
            </a:pPr>
            <a:fld id="{66A73104-4F03-4B69-9B9D-CC110A9DB4CF}" type="slidenum">
              <a:rPr lang="en-US">
                <a:solidFill>
                  <a:prstClr val="white">
                    <a:tint val="75000"/>
                  </a:prstClr>
                </a:solidFill>
                <a:latin typeface="Swis721 Cn BT"/>
              </a:rPr>
              <a:pPr>
                <a:defRPr/>
              </a:pPr>
              <a:t>9</a:t>
            </a:fld>
            <a:endParaRPr lang="en-US" dirty="0">
              <a:solidFill>
                <a:prstClr val="white">
                  <a:tint val="75000"/>
                </a:prstClr>
              </a:solidFill>
              <a:latin typeface="Swis721 Cn BT"/>
            </a:endParaRPr>
          </a:p>
        </p:txBody>
      </p:sp>
      <p:sp>
        <p:nvSpPr>
          <p:cNvPr id="5" name="Rectangle 4"/>
          <p:cNvSpPr/>
          <p:nvPr/>
        </p:nvSpPr>
        <p:spPr>
          <a:xfrm>
            <a:off x="228600" y="304800"/>
            <a:ext cx="3303270" cy="4955203"/>
          </a:xfrm>
          <a:prstGeom prst="rect">
            <a:avLst/>
          </a:prstGeom>
        </p:spPr>
        <p:txBody>
          <a:bodyPr wrap="square">
            <a:spAutoFit/>
          </a:bodyPr>
          <a:lstStyle/>
          <a:p>
            <a:pPr fontAlgn="base">
              <a:spcAft>
                <a:spcPct val="0"/>
              </a:spcAft>
              <a:defRPr/>
            </a:pPr>
            <a:r>
              <a:rPr lang="en-US" sz="2400" b="1" dirty="0" smtClean="0">
                <a:latin typeface="Arial" panose="020B0604020202020204" pitchFamily="34" charset="0"/>
                <a:cs typeface="Arial" panose="020B0604020202020204" pitchFamily="34" charset="0"/>
              </a:rPr>
              <a:t>San Francisco Seawall</a:t>
            </a:r>
          </a:p>
          <a:p>
            <a:pPr fontAlgn="base">
              <a:spcAft>
                <a:spcPct val="0"/>
              </a:spcAft>
              <a:defRPr/>
            </a:pPr>
            <a:endParaRPr lang="en-US" sz="2000" b="1" dirty="0">
              <a:latin typeface="Arial" panose="020B0604020202020204" pitchFamily="34" charset="0"/>
              <a:cs typeface="Arial" panose="020B0604020202020204" pitchFamily="34" charset="0"/>
            </a:endParaRPr>
          </a:p>
          <a:p>
            <a:pPr marL="342900" indent="-342900" fontAlgn="base">
              <a:spcAft>
                <a:spcPts val="1200"/>
              </a:spcAft>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$425M GO bond passed in November 2018 with 82% support</a:t>
            </a:r>
          </a:p>
          <a:p>
            <a:pPr marL="342900" indent="-342900" fontAlgn="base">
              <a:spcAft>
                <a:spcPts val="1200"/>
              </a:spcAft>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Selected as a “New Start” by US Army Corps of Engineers </a:t>
            </a:r>
          </a:p>
          <a:p>
            <a:pPr marL="342900" indent="-342900" fontAlgn="base">
              <a:spcAft>
                <a:spcPts val="1200"/>
              </a:spcAft>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Materials and video can be found at: </a:t>
            </a:r>
            <a:r>
              <a:rPr lang="en-US" sz="2000" u="sng" dirty="0" smtClean="0">
                <a:latin typeface="Arial" panose="020B0604020202020204" pitchFamily="34" charset="0"/>
                <a:cs typeface="Arial" panose="020B0604020202020204" pitchFamily="34" charset="0"/>
                <a:hlinkClick r:id="rId5"/>
              </a:rPr>
              <a:t>https</a:t>
            </a:r>
            <a:r>
              <a:rPr lang="en-US" sz="2000" u="sng" dirty="0">
                <a:latin typeface="Arial" panose="020B0604020202020204" pitchFamily="34" charset="0"/>
                <a:cs typeface="Arial" panose="020B0604020202020204" pitchFamily="34" charset="0"/>
                <a:hlinkClick r:id="rId5"/>
              </a:rPr>
              <a:t>://sfseawall.com/</a:t>
            </a:r>
          </a:p>
          <a:p>
            <a:pPr>
              <a:spcAft>
                <a:spcPts val="1200"/>
              </a:spcAft>
            </a:pPr>
            <a:r>
              <a:rPr lang="en-US" dirty="0"/>
              <a:t/>
            </a:r>
            <a:br>
              <a:rPr lang="en-US" dirty="0"/>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48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tonio template">
  <a:themeElements>
    <a:clrScheme name="Custom 1">
      <a:dk1>
        <a:sysClr val="windowText" lastClr="000000"/>
      </a:dk1>
      <a:lt1>
        <a:sysClr val="window" lastClr="FFFFFF"/>
      </a:lt1>
      <a:dk2>
        <a:srgbClr val="3D3D3D"/>
      </a:dk2>
      <a:lt2>
        <a:srgbClr val="EBEBEB"/>
      </a:lt2>
      <a:accent1>
        <a:srgbClr val="4D1434"/>
      </a:accent1>
      <a:accent2>
        <a:srgbClr val="FFC000"/>
      </a:accent2>
      <a:accent3>
        <a:srgbClr val="0070C0"/>
      </a:accent3>
      <a:accent4>
        <a:srgbClr val="969FA7"/>
      </a:accent4>
      <a:accent5>
        <a:srgbClr val="66B1CE"/>
      </a:accent5>
      <a:accent6>
        <a:srgbClr val="40619D"/>
      </a:accent6>
      <a:hlink>
        <a:srgbClr val="828282"/>
      </a:hlink>
      <a:folHlink>
        <a:srgbClr val="A5A5A5"/>
      </a:folHlink>
    </a:clrScheme>
    <a:fontScheme name="Custom 1">
      <a:majorFont>
        <a:latin typeface="Segoe UI"/>
        <a:ea typeface=""/>
        <a:cs typeface=""/>
      </a:majorFont>
      <a:minorFont>
        <a:latin typeface="Segoe I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nk.landscape" id="{7C5151C8-CBC0-4718-AD14-DDC7025D8F7C}" vid="{4B3DE0A7-D79A-402F-95DA-78F6ACFE19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4228</TotalTime>
  <Words>1881</Words>
  <Application>Microsoft Office PowerPoint</Application>
  <PresentationFormat>Widescreen</PresentationFormat>
  <Paragraphs>718</Paragraphs>
  <Slides>12</Slides>
  <Notes>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Arial</vt:lpstr>
      <vt:lpstr>Calibri</vt:lpstr>
      <vt:lpstr>Calibri Light</vt:lpstr>
      <vt:lpstr>Georgia</vt:lpstr>
      <vt:lpstr>Lato</vt:lpstr>
      <vt:lpstr>Raleway</vt:lpstr>
      <vt:lpstr>Segoe IU</vt:lpstr>
      <vt:lpstr>Segoe UI</vt:lpstr>
      <vt:lpstr>Swis721 BT</vt:lpstr>
      <vt:lpstr>Swis721 Cn BT</vt:lpstr>
      <vt:lpstr>Times New Roman</vt:lpstr>
      <vt:lpstr>Tw Cen MT</vt:lpstr>
      <vt:lpstr>Wingdings 2</vt:lpstr>
      <vt:lpstr>Office Theme</vt:lpstr>
      <vt:lpstr>Antonio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Seawall Finance Working Group</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Mieler</dc:creator>
  <cp:lastModifiedBy>Tauzer, Todd</cp:lastModifiedBy>
  <cp:revision>80</cp:revision>
  <cp:lastPrinted>2019-10-29T22:50:17Z</cp:lastPrinted>
  <dcterms:created xsi:type="dcterms:W3CDTF">2019-10-08T21:26:19Z</dcterms:created>
  <dcterms:modified xsi:type="dcterms:W3CDTF">2019-11-04T21:14:14Z</dcterms:modified>
</cp:coreProperties>
</file>