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9" r:id="rId8"/>
  </p:sldMasterIdLst>
  <p:notesMasterIdLst>
    <p:notesMasterId r:id="rId20"/>
  </p:notesMasterIdLst>
  <p:handoutMasterIdLst>
    <p:handoutMasterId r:id="rId21"/>
  </p:handoutMasterIdLst>
  <p:sldIdLst>
    <p:sldId id="868" r:id="rId9"/>
    <p:sldId id="869" r:id="rId10"/>
    <p:sldId id="1403" r:id="rId11"/>
    <p:sldId id="661" r:id="rId12"/>
    <p:sldId id="810" r:id="rId13"/>
    <p:sldId id="662" r:id="rId14"/>
    <p:sldId id="812" r:id="rId15"/>
    <p:sldId id="663" r:id="rId16"/>
    <p:sldId id="811" r:id="rId17"/>
    <p:sldId id="670" r:id="rId18"/>
    <p:sldId id="809" r:id="rId19"/>
  </p:sldIdLst>
  <p:sldSz cx="9144000" cy="6858000" type="screen4x3"/>
  <p:notesSz cx="7010400" cy="9372600"/>
  <p:custDataLst>
    <p:custData r:id="rId6"/>
    <p:custData r:id="rId7"/>
    <p:custData r:id="rId3"/>
    <p:custData r:id="rId2"/>
    <p:custData r:id="rId4"/>
    <p:custData r:id="rId5"/>
    <p:custData r:id="rId1"/>
  </p:custDataLst>
  <p:defaultTextStyle>
    <a:defPPr>
      <a:defRPr lang="en-US"/>
    </a:defPPr>
    <a:lvl1pPr algn="l" rtl="0" fontAlgn="base">
      <a:spcBef>
        <a:spcPct val="0"/>
      </a:spcBef>
      <a:spcAft>
        <a:spcPct val="0"/>
      </a:spcAft>
      <a:defRPr sz="1100" kern="1200">
        <a:solidFill>
          <a:schemeClr val="tx1"/>
        </a:solidFill>
        <a:latin typeface="Arial" charset="0"/>
        <a:ea typeface="+mn-ea"/>
        <a:cs typeface="+mn-cs"/>
      </a:defRPr>
    </a:lvl1pPr>
    <a:lvl2pPr marL="410127" algn="l" rtl="0" fontAlgn="base">
      <a:spcBef>
        <a:spcPct val="0"/>
      </a:spcBef>
      <a:spcAft>
        <a:spcPct val="0"/>
      </a:spcAft>
      <a:defRPr sz="1100" kern="1200">
        <a:solidFill>
          <a:schemeClr val="tx1"/>
        </a:solidFill>
        <a:latin typeface="Arial" charset="0"/>
        <a:ea typeface="+mn-ea"/>
        <a:cs typeface="+mn-cs"/>
      </a:defRPr>
    </a:lvl2pPr>
    <a:lvl3pPr marL="820256" algn="l" rtl="0" fontAlgn="base">
      <a:spcBef>
        <a:spcPct val="0"/>
      </a:spcBef>
      <a:spcAft>
        <a:spcPct val="0"/>
      </a:spcAft>
      <a:defRPr sz="1100" kern="1200">
        <a:solidFill>
          <a:schemeClr val="tx1"/>
        </a:solidFill>
        <a:latin typeface="Arial" charset="0"/>
        <a:ea typeface="+mn-ea"/>
        <a:cs typeface="+mn-cs"/>
      </a:defRPr>
    </a:lvl3pPr>
    <a:lvl4pPr marL="1230384" algn="l" rtl="0" fontAlgn="base">
      <a:spcBef>
        <a:spcPct val="0"/>
      </a:spcBef>
      <a:spcAft>
        <a:spcPct val="0"/>
      </a:spcAft>
      <a:defRPr sz="1100" kern="1200">
        <a:solidFill>
          <a:schemeClr val="tx1"/>
        </a:solidFill>
        <a:latin typeface="Arial" charset="0"/>
        <a:ea typeface="+mn-ea"/>
        <a:cs typeface="+mn-cs"/>
      </a:defRPr>
    </a:lvl4pPr>
    <a:lvl5pPr marL="1640511" algn="l" rtl="0" fontAlgn="base">
      <a:spcBef>
        <a:spcPct val="0"/>
      </a:spcBef>
      <a:spcAft>
        <a:spcPct val="0"/>
      </a:spcAft>
      <a:defRPr sz="1100" kern="1200">
        <a:solidFill>
          <a:schemeClr val="tx1"/>
        </a:solidFill>
        <a:latin typeface="Arial" charset="0"/>
        <a:ea typeface="+mn-ea"/>
        <a:cs typeface="+mn-cs"/>
      </a:defRPr>
    </a:lvl5pPr>
    <a:lvl6pPr marL="2050641" algn="l" defTabSz="820256" rtl="0" eaLnBrk="1" latinLnBrk="0" hangingPunct="1">
      <a:defRPr sz="1100" kern="1200">
        <a:solidFill>
          <a:schemeClr val="tx1"/>
        </a:solidFill>
        <a:latin typeface="Arial" charset="0"/>
        <a:ea typeface="+mn-ea"/>
        <a:cs typeface="+mn-cs"/>
      </a:defRPr>
    </a:lvl6pPr>
    <a:lvl7pPr marL="2460768" algn="l" defTabSz="820256" rtl="0" eaLnBrk="1" latinLnBrk="0" hangingPunct="1">
      <a:defRPr sz="1100" kern="1200">
        <a:solidFill>
          <a:schemeClr val="tx1"/>
        </a:solidFill>
        <a:latin typeface="Arial" charset="0"/>
        <a:ea typeface="+mn-ea"/>
        <a:cs typeface="+mn-cs"/>
      </a:defRPr>
    </a:lvl7pPr>
    <a:lvl8pPr marL="2870895" algn="l" defTabSz="820256" rtl="0" eaLnBrk="1" latinLnBrk="0" hangingPunct="1">
      <a:defRPr sz="1100" kern="1200">
        <a:solidFill>
          <a:schemeClr val="tx1"/>
        </a:solidFill>
        <a:latin typeface="Arial" charset="0"/>
        <a:ea typeface="+mn-ea"/>
        <a:cs typeface="+mn-cs"/>
      </a:defRPr>
    </a:lvl8pPr>
    <a:lvl9pPr marL="3281022" algn="l" defTabSz="820256" rtl="0" eaLnBrk="1" latinLnBrk="0" hangingPunct="1">
      <a:defRPr sz="1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orient="horz" pos="2167">
          <p15:clr>
            <a:srgbClr val="A4A3A4"/>
          </p15:clr>
        </p15:guide>
        <p15:guide id="3" orient="horz" pos="3945">
          <p15:clr>
            <a:srgbClr val="A4A3A4"/>
          </p15:clr>
        </p15:guide>
        <p15:guide id="4" pos="5176">
          <p15:clr>
            <a:srgbClr val="A4A3A4"/>
          </p15:clr>
        </p15:guide>
        <p15:guide id="7" orient="horz" pos="3696" userDrawn="1">
          <p15:clr>
            <a:srgbClr val="A4A3A4"/>
          </p15:clr>
        </p15:guide>
        <p15:guide id="8" orient="horz" pos="2472" userDrawn="1">
          <p15:clr>
            <a:srgbClr val="A4A3A4"/>
          </p15:clr>
        </p15:guide>
        <p15:guide id="13" orient="horz" pos="2784" userDrawn="1">
          <p15:clr>
            <a:srgbClr val="A4A3A4"/>
          </p15:clr>
        </p15:guide>
        <p15:guide id="14" orient="horz" pos="3096" userDrawn="1">
          <p15:clr>
            <a:srgbClr val="A4A3A4"/>
          </p15:clr>
        </p15:guide>
        <p15:guide id="15" orient="horz" pos="3408" userDrawn="1">
          <p15:clr>
            <a:srgbClr val="A4A3A4"/>
          </p15:clr>
        </p15:guide>
      </p15:sldGuideLst>
    </p:ext>
    <p:ext uri="{2D200454-40CA-4A62-9FC3-DE9A4176ACB9}">
      <p15:notesGuideLst xmlns:p15="http://schemas.microsoft.com/office/powerpoint/2012/main">
        <p15:guide id="1" orient="horz" pos="3158" userDrawn="1">
          <p15:clr>
            <a:srgbClr val="A4A3A4"/>
          </p15:clr>
        </p15:guide>
        <p15:guide id="2" pos="2414" userDrawn="1">
          <p15:clr>
            <a:srgbClr val="A4A3A4"/>
          </p15:clr>
        </p15:guide>
        <p15:guide id="3" orient="horz" pos="3059" userDrawn="1">
          <p15:clr>
            <a:srgbClr val="A4A3A4"/>
          </p15:clr>
        </p15:guide>
        <p15:guide id="4" pos="2270" userDrawn="1">
          <p15:clr>
            <a:srgbClr val="A4A3A4"/>
          </p15:clr>
        </p15:guide>
        <p15:guide id="5" orient="horz" pos="3184" userDrawn="1">
          <p15:clr>
            <a:srgbClr val="A4A3A4"/>
          </p15:clr>
        </p15:guide>
        <p15:guide id="6" orient="horz" pos="3083" userDrawn="1">
          <p15:clr>
            <a:srgbClr val="A4A3A4"/>
          </p15:clr>
        </p15:guide>
        <p15:guide id="7" pos="2459" userDrawn="1">
          <p15:clr>
            <a:srgbClr val="A4A3A4"/>
          </p15:clr>
        </p15:guide>
        <p15:guide id="8" pos="2314" userDrawn="1">
          <p15:clr>
            <a:srgbClr val="A4A3A4"/>
          </p15:clr>
        </p15:guide>
        <p15:guide id="9" orient="horz" pos="3128" userDrawn="1">
          <p15:clr>
            <a:srgbClr val="A4A3A4"/>
          </p15:clr>
        </p15:guide>
        <p15:guide id="10" orient="horz" pos="3029" userDrawn="1">
          <p15:clr>
            <a:srgbClr val="A4A3A4"/>
          </p15:clr>
        </p15:guide>
        <p15:guide id="11" orient="horz" pos="3154" userDrawn="1">
          <p15:clr>
            <a:srgbClr val="A4A3A4"/>
          </p15:clr>
        </p15:guide>
        <p15:guide id="12" orient="horz" pos="3054" userDrawn="1">
          <p15:clr>
            <a:srgbClr val="A4A3A4"/>
          </p15:clr>
        </p15:guide>
        <p15:guide id="13" pos="2410" userDrawn="1">
          <p15:clr>
            <a:srgbClr val="A4A3A4"/>
          </p15:clr>
        </p15:guide>
        <p15:guide id="14" pos="2266" userDrawn="1">
          <p15:clr>
            <a:srgbClr val="A4A3A4"/>
          </p15:clr>
        </p15:guide>
        <p15:guide id="15" pos="2454" userDrawn="1">
          <p15:clr>
            <a:srgbClr val="A4A3A4"/>
          </p15:clr>
        </p15:guide>
        <p15:guide id="16" pos="2311" userDrawn="1">
          <p15:clr>
            <a:srgbClr val="A4A3A4"/>
          </p15:clr>
        </p15:guide>
        <p15:guide id="17" orient="horz" pos="2957" userDrawn="1">
          <p15:clr>
            <a:srgbClr val="A4A3A4"/>
          </p15:clr>
        </p15:guide>
        <p15:guide id="18" orient="horz" pos="3079" userDrawn="1">
          <p15:clr>
            <a:srgbClr val="A4A3A4"/>
          </p15:clr>
        </p15:guide>
        <p15:guide id="19" orient="horz" pos="2981" userDrawn="1">
          <p15:clr>
            <a:srgbClr val="A4A3A4"/>
          </p15:clr>
        </p15:guide>
        <p15:guide id="20" orient="horz" pos="3025" userDrawn="1">
          <p15:clr>
            <a:srgbClr val="A4A3A4"/>
          </p15:clr>
        </p15:guide>
        <p15:guide id="21" orient="horz" pos="2929" userDrawn="1">
          <p15:clr>
            <a:srgbClr val="A4A3A4"/>
          </p15:clr>
        </p15:guide>
        <p15:guide id="22" orient="horz" pos="3050" userDrawn="1">
          <p15:clr>
            <a:srgbClr val="A4A3A4"/>
          </p15:clr>
        </p15:guide>
        <p15:guide id="23" orient="horz" pos="2953" userDrawn="1">
          <p15:clr>
            <a:srgbClr val="A4A3A4"/>
          </p15:clr>
        </p15:guide>
        <p15:guide id="24" pos="2310" userDrawn="1">
          <p15:clr>
            <a:srgbClr val="A4A3A4"/>
          </p15:clr>
        </p15:guide>
        <p15:guide id="25" pos="2172" userDrawn="1">
          <p15:clr>
            <a:srgbClr val="A4A3A4"/>
          </p15:clr>
        </p15:guide>
        <p15:guide id="26" pos="2351" userDrawn="1">
          <p15:clr>
            <a:srgbClr val="A4A3A4"/>
          </p15:clr>
        </p15:guide>
        <p15:guide id="27" pos="2213" userDrawn="1">
          <p15:clr>
            <a:srgbClr val="A4A3A4"/>
          </p15:clr>
        </p15:guide>
        <p15:guide id="28" pos="2305" userDrawn="1">
          <p15:clr>
            <a:srgbClr val="A4A3A4"/>
          </p15:clr>
        </p15:guide>
        <p15:guide id="29" pos="2168" userDrawn="1">
          <p15:clr>
            <a:srgbClr val="A4A3A4"/>
          </p15:clr>
        </p15:guide>
        <p15:guide id="30" pos="2348" userDrawn="1">
          <p15:clr>
            <a:srgbClr val="A4A3A4"/>
          </p15:clr>
        </p15:guide>
        <p15:guide id="31"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 id="1" name="David Folwell" initials="DF" lastIdx="14" clrIdx="1">
    <p:extLst>
      <p:ext uri="{19B8F6BF-5375-455C-9EA6-DF929625EA0E}">
        <p15:presenceInfo xmlns:p15="http://schemas.microsoft.com/office/powerpoint/2012/main" userId="S-1-5-21-44068718-2092659551-324685044-12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29B"/>
    <a:srgbClr val="BDC7D9"/>
    <a:srgbClr val="8C9DBC"/>
    <a:srgbClr val="632340"/>
    <a:srgbClr val="595959"/>
    <a:srgbClr val="668BA6"/>
    <a:srgbClr val="ECF0F4"/>
    <a:srgbClr val="D7E4BE"/>
    <a:srgbClr val="9FB6C7"/>
    <a:srgbClr val="779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5942" autoAdjust="0"/>
  </p:normalViewPr>
  <p:slideViewPr>
    <p:cSldViewPr snapToGrid="0" snapToObjects="1" showGuides="1">
      <p:cViewPr varScale="1">
        <p:scale>
          <a:sx n="115" d="100"/>
          <a:sy n="115" d="100"/>
        </p:scale>
        <p:origin x="1602" y="84"/>
      </p:cViewPr>
      <p:guideLst>
        <p:guide orient="horz" pos="2167"/>
        <p:guide orient="horz" pos="3945"/>
        <p:guide pos="5176"/>
        <p:guide orient="horz" pos="3696"/>
        <p:guide orient="horz" pos="2472"/>
        <p:guide orient="horz" pos="2784"/>
        <p:guide orient="horz" pos="3096"/>
        <p:guide orient="horz" pos="3408"/>
      </p:guideLst>
    </p:cSldViewPr>
  </p:slideViewPr>
  <p:notesTextViewPr>
    <p:cViewPr>
      <p:scale>
        <a:sx n="100" d="100"/>
        <a:sy n="100" d="100"/>
      </p:scale>
      <p:origin x="0" y="0"/>
    </p:cViewPr>
  </p:notesTextViewPr>
  <p:sorterViewPr>
    <p:cViewPr varScale="1">
      <p:scale>
        <a:sx n="1" d="1"/>
        <a:sy n="1" d="1"/>
      </p:scale>
      <p:origin x="0" y="-3924"/>
    </p:cViewPr>
  </p:sorterViewPr>
  <p:notesViewPr>
    <p:cSldViewPr snapToGrid="0" snapToObjects="1" showGuides="1">
      <p:cViewPr varScale="1">
        <p:scale>
          <a:sx n="87" d="100"/>
          <a:sy n="87" d="100"/>
        </p:scale>
        <p:origin x="3084" y="96"/>
      </p:cViewPr>
      <p:guideLst>
        <p:guide orient="horz" pos="3158"/>
        <p:guide pos="2414"/>
        <p:guide orient="horz" pos="3059"/>
        <p:guide pos="2270"/>
        <p:guide orient="horz" pos="3184"/>
        <p:guide orient="horz" pos="3083"/>
        <p:guide pos="2459"/>
        <p:guide pos="2314"/>
        <p:guide orient="horz" pos="3128"/>
        <p:guide orient="horz" pos="3029"/>
        <p:guide orient="horz" pos="3154"/>
        <p:guide orient="horz" pos="3054"/>
        <p:guide pos="2410"/>
        <p:guide pos="2266"/>
        <p:guide pos="2454"/>
        <p:guide pos="2311"/>
        <p:guide orient="horz" pos="2957"/>
        <p:guide orient="horz" pos="3079"/>
        <p:guide orient="horz" pos="2981"/>
        <p:guide orient="horz" pos="3025"/>
        <p:guide orient="horz" pos="2929"/>
        <p:guide orient="horz" pos="3050"/>
        <p:guide orient="horz" pos="2953"/>
        <p:guide pos="2310"/>
        <p:guide pos="2172"/>
        <p:guide pos="2351"/>
        <p:guide pos="2213"/>
        <p:guide pos="2305"/>
        <p:guide pos="2168"/>
        <p:guide pos="234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F78C4-13F8-4409-AD7C-8DE798F440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9FD0429-71AA-424B-8226-24535B3A65A3}">
      <dgm:prSet phldrT="[Text]" custT="1"/>
      <dgm:spPr>
        <a:solidFill>
          <a:schemeClr val="accent1">
            <a:lumMod val="75000"/>
          </a:schemeClr>
        </a:solidFill>
      </dgm:spPr>
      <dgm:t>
        <a:bodyPr/>
        <a:lstStyle/>
        <a:p>
          <a:r>
            <a:rPr lang="en-US" sz="1600" b="1" dirty="0">
              <a:latin typeface="+mj-lt"/>
            </a:rPr>
            <a:t>Clear Project Scope and Objective </a:t>
          </a:r>
        </a:p>
      </dgm:t>
    </dgm:pt>
    <dgm:pt modelId="{CA5C61A5-0EF1-442F-82A3-94D078E075D8}" type="parTrans" cxnId="{E20EEB02-F898-4FCB-AE0F-FD5209F1E2B3}">
      <dgm:prSet/>
      <dgm:spPr/>
      <dgm:t>
        <a:bodyPr/>
        <a:lstStyle/>
        <a:p>
          <a:endParaRPr lang="en-US"/>
        </a:p>
      </dgm:t>
    </dgm:pt>
    <dgm:pt modelId="{DC44439F-E0DA-4758-BCE8-D0E2216D70D2}" type="sibTrans" cxnId="{E20EEB02-F898-4FCB-AE0F-FD5209F1E2B3}">
      <dgm:prSet/>
      <dgm:spPr/>
      <dgm:t>
        <a:bodyPr/>
        <a:lstStyle/>
        <a:p>
          <a:endParaRPr lang="en-US"/>
        </a:p>
      </dgm:t>
    </dgm:pt>
    <dgm:pt modelId="{444992DD-A597-4871-B58E-1FF2FAFB1808}">
      <dgm:prSet phldrT="[Text]" custT="1"/>
      <dgm:spPr/>
      <dgm:t>
        <a:bodyPr/>
        <a:lstStyle/>
        <a:p>
          <a:pPr marL="0" indent="0">
            <a:buNone/>
          </a:pPr>
          <a:r>
            <a:rPr lang="en-US" sz="1200" dirty="0"/>
            <a:t>Use of Proceeds is clearly stated and descriptive of the relevant characteristics of the project (</a:t>
          </a:r>
          <a:r>
            <a:rPr lang="en-US" sz="1200" i="1" dirty="0"/>
            <a:t>ex: resilience/adaptation components and their quantifiable/identifiable impact)</a:t>
          </a:r>
        </a:p>
      </dgm:t>
    </dgm:pt>
    <dgm:pt modelId="{2DB58071-52BC-4929-AB98-A4A789A09DC2}" type="parTrans" cxnId="{42B5396B-C297-4713-8063-290E6BD0006B}">
      <dgm:prSet/>
      <dgm:spPr/>
      <dgm:t>
        <a:bodyPr/>
        <a:lstStyle/>
        <a:p>
          <a:endParaRPr lang="en-US"/>
        </a:p>
      </dgm:t>
    </dgm:pt>
    <dgm:pt modelId="{A62D329E-A2DC-4839-876E-8B34B9C880EF}" type="sibTrans" cxnId="{42B5396B-C297-4713-8063-290E6BD0006B}">
      <dgm:prSet/>
      <dgm:spPr/>
      <dgm:t>
        <a:bodyPr/>
        <a:lstStyle/>
        <a:p>
          <a:endParaRPr lang="en-US"/>
        </a:p>
      </dgm:t>
    </dgm:pt>
    <dgm:pt modelId="{EDA1EEC8-98C2-47D5-B440-708FB67FBE85}">
      <dgm:prSet phldrT="[Text]" custT="1"/>
      <dgm:spPr>
        <a:solidFill>
          <a:schemeClr val="accent1">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mj-lt"/>
            </a:rPr>
            <a:t>Adherence to Green/Social Bond Principles</a:t>
          </a:r>
        </a:p>
        <a:p>
          <a:pPr marL="0" lvl="0" defTabSz="711200">
            <a:lnSpc>
              <a:spcPct val="90000"/>
            </a:lnSpc>
            <a:spcBef>
              <a:spcPct val="0"/>
            </a:spcBef>
            <a:spcAft>
              <a:spcPct val="35000"/>
            </a:spcAft>
            <a:buNone/>
          </a:pPr>
          <a:endParaRPr lang="en-US" sz="1600" dirty="0"/>
        </a:p>
      </dgm:t>
    </dgm:pt>
    <dgm:pt modelId="{E58D0803-7E53-42E2-A456-155CCBF38B10}" type="parTrans" cxnId="{DC5EB25A-E212-4EED-9B77-5953F73468D8}">
      <dgm:prSet/>
      <dgm:spPr/>
      <dgm:t>
        <a:bodyPr/>
        <a:lstStyle/>
        <a:p>
          <a:endParaRPr lang="en-US"/>
        </a:p>
      </dgm:t>
    </dgm:pt>
    <dgm:pt modelId="{57D0BAFC-91AD-4711-A7F2-EE6B56502809}" type="sibTrans" cxnId="{DC5EB25A-E212-4EED-9B77-5953F73468D8}">
      <dgm:prSet/>
      <dgm:spPr/>
      <dgm:t>
        <a:bodyPr/>
        <a:lstStyle/>
        <a:p>
          <a:endParaRPr lang="en-US"/>
        </a:p>
      </dgm:t>
    </dgm:pt>
    <dgm:pt modelId="{5DE4681C-B837-4A36-8C1F-0459C5D7498B}">
      <dgm:prSet phldrT="[Text]" custT="1"/>
      <dgm:spPr/>
      <dgm:t>
        <a:bodyPr/>
        <a:lstStyle/>
        <a:p>
          <a:r>
            <a:rPr lang="en-US" sz="1200" dirty="0"/>
            <a:t>Project aligns with one of the GBP high level categories and is adequately described </a:t>
          </a:r>
        </a:p>
      </dgm:t>
    </dgm:pt>
    <dgm:pt modelId="{49CFA551-C876-47AE-9A1D-D38DDCE1C137}" type="parTrans" cxnId="{8D9D7C09-777C-4DD6-8ABA-C52D78BC7B35}">
      <dgm:prSet/>
      <dgm:spPr/>
      <dgm:t>
        <a:bodyPr/>
        <a:lstStyle/>
        <a:p>
          <a:endParaRPr lang="en-US"/>
        </a:p>
      </dgm:t>
    </dgm:pt>
    <dgm:pt modelId="{967923D7-2AD5-4694-B970-80DD02488343}" type="sibTrans" cxnId="{8D9D7C09-777C-4DD6-8ABA-C52D78BC7B35}">
      <dgm:prSet/>
      <dgm:spPr/>
      <dgm:t>
        <a:bodyPr/>
        <a:lstStyle/>
        <a:p>
          <a:endParaRPr lang="en-US"/>
        </a:p>
      </dgm:t>
    </dgm:pt>
    <dgm:pt modelId="{7D8F9928-763D-4128-BBB6-13591CD0B735}">
      <dgm:prSet phldrT="[Text]" custT="1"/>
      <dgm:spPr>
        <a:solidFill>
          <a:schemeClr val="accent1">
            <a:lumMod val="75000"/>
          </a:schemeClr>
        </a:solidFill>
      </dgm:spPr>
      <dgm:t>
        <a:bodyPr/>
        <a:lstStyle/>
        <a:p>
          <a:r>
            <a:rPr lang="en-US" sz="1600" b="1" dirty="0">
              <a:latin typeface="+mj-lt"/>
            </a:rPr>
            <a:t>Transparency and Engagement</a:t>
          </a:r>
        </a:p>
      </dgm:t>
    </dgm:pt>
    <dgm:pt modelId="{2532974B-685D-48A5-8BD8-1085EEEED0C0}" type="parTrans" cxnId="{9E60D73A-AB5B-4225-98AA-514AEBBDFAD5}">
      <dgm:prSet/>
      <dgm:spPr/>
      <dgm:t>
        <a:bodyPr/>
        <a:lstStyle/>
        <a:p>
          <a:endParaRPr lang="en-US"/>
        </a:p>
      </dgm:t>
    </dgm:pt>
    <dgm:pt modelId="{493038ED-D08C-45A9-90E1-830D90EBFDBC}" type="sibTrans" cxnId="{9E60D73A-AB5B-4225-98AA-514AEBBDFAD5}">
      <dgm:prSet/>
      <dgm:spPr/>
      <dgm:t>
        <a:bodyPr/>
        <a:lstStyle/>
        <a:p>
          <a:endParaRPr lang="en-US"/>
        </a:p>
      </dgm:t>
    </dgm:pt>
    <dgm:pt modelId="{A7A8B0F4-C5A3-4BDF-9E45-FC2EF674C080}">
      <dgm:prSet phldrT="[Text]" custT="1"/>
      <dgm:spPr/>
      <dgm:t>
        <a:bodyPr/>
        <a:lstStyle/>
        <a:p>
          <a:r>
            <a:rPr lang="en-US" sz="1200" dirty="0"/>
            <a:t>Traditional financial disclosure requirements are met. Additional quantification of project impact and outcomes is at least estimated. </a:t>
          </a:r>
        </a:p>
      </dgm:t>
    </dgm:pt>
    <dgm:pt modelId="{1422162B-E1D3-4DBE-9EB0-170A530CE314}" type="parTrans" cxnId="{02C55573-6CB2-42B1-9B43-18E06FCD4629}">
      <dgm:prSet/>
      <dgm:spPr/>
      <dgm:t>
        <a:bodyPr/>
        <a:lstStyle/>
        <a:p>
          <a:endParaRPr lang="en-US"/>
        </a:p>
      </dgm:t>
    </dgm:pt>
    <dgm:pt modelId="{DA133F0C-48ED-4D11-9225-F40452206233}" type="sibTrans" cxnId="{02C55573-6CB2-42B1-9B43-18E06FCD4629}">
      <dgm:prSet/>
      <dgm:spPr/>
      <dgm:t>
        <a:bodyPr/>
        <a:lstStyle/>
        <a:p>
          <a:endParaRPr lang="en-US"/>
        </a:p>
      </dgm:t>
    </dgm:pt>
    <dgm:pt modelId="{B414CA60-3286-4E1C-BFE9-F2158962CE1F}">
      <dgm:prSet custT="1"/>
      <dgm:spPr>
        <a:solidFill>
          <a:schemeClr val="accent1">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600" b="1"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mj-lt"/>
            </a:rPr>
            <a:t>Conforming Deal Structure and Features</a:t>
          </a:r>
        </a:p>
        <a:p>
          <a:pPr marL="0" lvl="0" defTabSz="711200">
            <a:lnSpc>
              <a:spcPct val="90000"/>
            </a:lnSpc>
            <a:spcBef>
              <a:spcPct val="0"/>
            </a:spcBef>
            <a:spcAft>
              <a:spcPct val="35000"/>
            </a:spcAft>
            <a:buNone/>
          </a:pPr>
          <a:endParaRPr lang="en-US" sz="1600" dirty="0"/>
        </a:p>
      </dgm:t>
    </dgm:pt>
    <dgm:pt modelId="{34C70E98-4778-4733-AE1D-C7B6D71A4F47}" type="parTrans" cxnId="{77DFFA45-5C77-477E-BBF3-FE84B8992622}">
      <dgm:prSet/>
      <dgm:spPr/>
      <dgm:t>
        <a:bodyPr/>
        <a:lstStyle/>
        <a:p>
          <a:endParaRPr lang="en-US"/>
        </a:p>
      </dgm:t>
    </dgm:pt>
    <dgm:pt modelId="{D038287F-1B2F-4CCF-B7D7-58749FE32742}" type="sibTrans" cxnId="{77DFFA45-5C77-477E-BBF3-FE84B8992622}">
      <dgm:prSet/>
      <dgm:spPr/>
      <dgm:t>
        <a:bodyPr/>
        <a:lstStyle/>
        <a:p>
          <a:endParaRPr lang="en-US"/>
        </a:p>
      </dgm:t>
    </dgm:pt>
    <dgm:pt modelId="{493B2191-4725-492F-AF83-EF25975B87B6}">
      <dgm:prSet custT="1"/>
      <dgm:spPr/>
      <dgm:t>
        <a:bodyPr/>
        <a:lstStyle/>
        <a:p>
          <a:r>
            <a:rPr lang="en-US" sz="1200" dirty="0"/>
            <a:t>Project and its financial elements must have comparable structural attributes to traditional debt/investment instruments. </a:t>
          </a:r>
        </a:p>
      </dgm:t>
    </dgm:pt>
    <dgm:pt modelId="{6DE60988-527A-4DB5-B5E7-79928A07C0FA}" type="parTrans" cxnId="{905D4184-A02C-4443-9B1B-731DA1DB5CB1}">
      <dgm:prSet/>
      <dgm:spPr/>
      <dgm:t>
        <a:bodyPr/>
        <a:lstStyle/>
        <a:p>
          <a:endParaRPr lang="en-US"/>
        </a:p>
      </dgm:t>
    </dgm:pt>
    <dgm:pt modelId="{6CE48EB4-A276-446C-A489-85A9356A5989}" type="sibTrans" cxnId="{905D4184-A02C-4443-9B1B-731DA1DB5CB1}">
      <dgm:prSet/>
      <dgm:spPr/>
      <dgm:t>
        <a:bodyPr/>
        <a:lstStyle/>
        <a:p>
          <a:endParaRPr lang="en-US"/>
        </a:p>
      </dgm:t>
    </dgm:pt>
    <dgm:pt modelId="{12733950-AC3F-4429-B789-0D323D0FEFC9}">
      <dgm:prSet phldrT="[Text]" custT="1"/>
      <dgm:spPr/>
      <dgm:t>
        <a:bodyPr/>
        <a:lstStyle/>
        <a:p>
          <a:r>
            <a:rPr lang="en-US" sz="1200" dirty="0"/>
            <a:t>Estimate of financing vs. re-financing, specific projects are identified, and proceeds are tracked or segregated.  </a:t>
          </a:r>
        </a:p>
      </dgm:t>
    </dgm:pt>
    <dgm:pt modelId="{D27365F4-35FD-4C6F-A912-560F7F4273A7}" type="parTrans" cxnId="{FB09A617-700F-49D0-B1D8-5CF94B327F32}">
      <dgm:prSet/>
      <dgm:spPr/>
      <dgm:t>
        <a:bodyPr/>
        <a:lstStyle/>
        <a:p>
          <a:endParaRPr lang="en-US"/>
        </a:p>
      </dgm:t>
    </dgm:pt>
    <dgm:pt modelId="{C3AC9D7D-D5B0-4721-BA00-510BE8D6718F}" type="sibTrans" cxnId="{FB09A617-700F-49D0-B1D8-5CF94B327F32}">
      <dgm:prSet/>
      <dgm:spPr/>
      <dgm:t>
        <a:bodyPr/>
        <a:lstStyle/>
        <a:p>
          <a:endParaRPr lang="en-US"/>
        </a:p>
      </dgm:t>
    </dgm:pt>
    <dgm:pt modelId="{6E456F73-0EF3-4102-A102-72BC0EB8150E}">
      <dgm:prSet custT="1"/>
      <dgm:spPr/>
      <dgm:t>
        <a:bodyPr/>
        <a:lstStyle/>
        <a:p>
          <a:r>
            <a:rPr lang="en-US" sz="1200" dirty="0"/>
            <a:t>Must </a:t>
          </a:r>
          <a:r>
            <a:rPr lang="en-US" sz="1100" dirty="0"/>
            <a:t>have</a:t>
          </a:r>
          <a:r>
            <a:rPr lang="en-US" sz="1200" dirty="0"/>
            <a:t> features that are reflective of market environment and are additive to performance. </a:t>
          </a:r>
        </a:p>
      </dgm:t>
    </dgm:pt>
    <dgm:pt modelId="{4D4ED340-3AF6-4C6B-A76B-9CB6B6C6A40D}" type="parTrans" cxnId="{C150A3F5-118E-490D-B8EB-01180EFA4C4E}">
      <dgm:prSet/>
      <dgm:spPr/>
      <dgm:t>
        <a:bodyPr/>
        <a:lstStyle/>
        <a:p>
          <a:endParaRPr lang="en-US"/>
        </a:p>
      </dgm:t>
    </dgm:pt>
    <dgm:pt modelId="{A6353042-B128-427E-95F1-4F5034A2FF01}" type="sibTrans" cxnId="{C150A3F5-118E-490D-B8EB-01180EFA4C4E}">
      <dgm:prSet/>
      <dgm:spPr/>
      <dgm:t>
        <a:bodyPr/>
        <a:lstStyle/>
        <a:p>
          <a:endParaRPr lang="en-US"/>
        </a:p>
      </dgm:t>
    </dgm:pt>
    <dgm:pt modelId="{4EF2E804-9023-4AFB-AE69-8A2DDB8645A8}">
      <dgm:prSet phldrT="[Text]" custT="1"/>
      <dgm:spPr/>
      <dgm:t>
        <a:bodyPr/>
        <a:lstStyle/>
        <a:p>
          <a:r>
            <a:rPr lang="en-US" sz="1200" dirty="0"/>
            <a:t>Some financial/progress reporting over the life of the project  </a:t>
          </a:r>
        </a:p>
      </dgm:t>
    </dgm:pt>
    <dgm:pt modelId="{759CD1C8-CBAC-4809-8ED3-C346E7BF2950}" type="parTrans" cxnId="{E95523B0-7F4F-4970-96C1-0634CCE24A68}">
      <dgm:prSet/>
      <dgm:spPr/>
      <dgm:t>
        <a:bodyPr/>
        <a:lstStyle/>
        <a:p>
          <a:endParaRPr lang="en-US"/>
        </a:p>
      </dgm:t>
    </dgm:pt>
    <dgm:pt modelId="{096FFD39-0F48-459B-A20E-6EF028D00E7A}" type="sibTrans" cxnId="{E95523B0-7F4F-4970-96C1-0634CCE24A68}">
      <dgm:prSet/>
      <dgm:spPr/>
      <dgm:t>
        <a:bodyPr/>
        <a:lstStyle/>
        <a:p>
          <a:endParaRPr lang="en-US"/>
        </a:p>
      </dgm:t>
    </dgm:pt>
    <dgm:pt modelId="{61019085-271B-4858-8A14-EEB5B82BCF95}" type="pres">
      <dgm:prSet presAssocID="{87EF78C4-13F8-4409-AD7C-8DE798F440AE}" presName="Name0" presStyleCnt="0">
        <dgm:presLayoutVars>
          <dgm:dir/>
          <dgm:animLvl val="lvl"/>
          <dgm:resizeHandles val="exact"/>
        </dgm:presLayoutVars>
      </dgm:prSet>
      <dgm:spPr/>
      <dgm:t>
        <a:bodyPr/>
        <a:lstStyle/>
        <a:p>
          <a:endParaRPr lang="en-US"/>
        </a:p>
      </dgm:t>
    </dgm:pt>
    <dgm:pt modelId="{CFE77699-FC94-4071-8E5C-228909F59229}" type="pres">
      <dgm:prSet presAssocID="{59FD0429-71AA-424B-8226-24535B3A65A3}" presName="linNode" presStyleCnt="0"/>
      <dgm:spPr/>
    </dgm:pt>
    <dgm:pt modelId="{13B485ED-2472-4D36-8C54-9CA2D2B617CA}" type="pres">
      <dgm:prSet presAssocID="{59FD0429-71AA-424B-8226-24535B3A65A3}" presName="parentText" presStyleLbl="node1" presStyleIdx="0" presStyleCnt="4" custScaleX="72673" custScaleY="53867">
        <dgm:presLayoutVars>
          <dgm:chMax val="1"/>
          <dgm:bulletEnabled val="1"/>
        </dgm:presLayoutVars>
      </dgm:prSet>
      <dgm:spPr/>
      <dgm:t>
        <a:bodyPr/>
        <a:lstStyle/>
        <a:p>
          <a:endParaRPr lang="en-US"/>
        </a:p>
      </dgm:t>
    </dgm:pt>
    <dgm:pt modelId="{4A643C60-F376-499E-B262-70EB6ED5B69F}" type="pres">
      <dgm:prSet presAssocID="{59FD0429-71AA-424B-8226-24535B3A65A3}" presName="descendantText" presStyleLbl="alignAccFollowNode1" presStyleIdx="0" presStyleCnt="4" custScaleX="88161" custScaleY="66094" custLinFactNeighborX="5631" custLinFactNeighborY="1630">
        <dgm:presLayoutVars>
          <dgm:bulletEnabled val="1"/>
        </dgm:presLayoutVars>
      </dgm:prSet>
      <dgm:spPr/>
      <dgm:t>
        <a:bodyPr/>
        <a:lstStyle/>
        <a:p>
          <a:endParaRPr lang="en-US"/>
        </a:p>
      </dgm:t>
    </dgm:pt>
    <dgm:pt modelId="{553FA79E-EFD9-4CC9-870D-5757EF724286}" type="pres">
      <dgm:prSet presAssocID="{DC44439F-E0DA-4758-BCE8-D0E2216D70D2}" presName="sp" presStyleCnt="0"/>
      <dgm:spPr/>
    </dgm:pt>
    <dgm:pt modelId="{1C6AFCEF-DE6C-4C79-9EF8-C32BB8430AF4}" type="pres">
      <dgm:prSet presAssocID="{EDA1EEC8-98C2-47D5-B440-708FB67FBE85}" presName="linNode" presStyleCnt="0"/>
      <dgm:spPr/>
    </dgm:pt>
    <dgm:pt modelId="{45F9A4AD-CB09-4CB3-8625-EE46DB2590A1}" type="pres">
      <dgm:prSet presAssocID="{EDA1EEC8-98C2-47D5-B440-708FB67FBE85}" presName="parentText" presStyleLbl="node1" presStyleIdx="1" presStyleCnt="4" custScaleX="72046" custScaleY="49828">
        <dgm:presLayoutVars>
          <dgm:chMax val="1"/>
          <dgm:bulletEnabled val="1"/>
        </dgm:presLayoutVars>
      </dgm:prSet>
      <dgm:spPr/>
      <dgm:t>
        <a:bodyPr/>
        <a:lstStyle/>
        <a:p>
          <a:endParaRPr lang="en-US"/>
        </a:p>
      </dgm:t>
    </dgm:pt>
    <dgm:pt modelId="{AFA7CF3C-90AB-4DA8-BC46-347C9E58C7B5}" type="pres">
      <dgm:prSet presAssocID="{EDA1EEC8-98C2-47D5-B440-708FB67FBE85}" presName="descendantText" presStyleLbl="alignAccFollowNode1" presStyleIdx="1" presStyleCnt="4" custScaleX="88868" custScaleY="55708" custLinFactNeighborX="6256" custLinFactNeighborY="1690">
        <dgm:presLayoutVars>
          <dgm:bulletEnabled val="1"/>
        </dgm:presLayoutVars>
      </dgm:prSet>
      <dgm:spPr/>
      <dgm:t>
        <a:bodyPr/>
        <a:lstStyle/>
        <a:p>
          <a:endParaRPr lang="en-US"/>
        </a:p>
      </dgm:t>
    </dgm:pt>
    <dgm:pt modelId="{3146D0A0-3B82-4E16-B4C4-22196194EE7D}" type="pres">
      <dgm:prSet presAssocID="{57D0BAFC-91AD-4711-A7F2-EE6B56502809}" presName="sp" presStyleCnt="0"/>
      <dgm:spPr/>
    </dgm:pt>
    <dgm:pt modelId="{EBBA752A-446F-494B-A299-5D8F1E040482}" type="pres">
      <dgm:prSet presAssocID="{7D8F9928-763D-4128-BBB6-13591CD0B735}" presName="linNode" presStyleCnt="0"/>
      <dgm:spPr/>
    </dgm:pt>
    <dgm:pt modelId="{018D5189-7997-493F-8F1F-0FE1EC335964}" type="pres">
      <dgm:prSet presAssocID="{7D8F9928-763D-4128-BBB6-13591CD0B735}" presName="parentText" presStyleLbl="node1" presStyleIdx="2" presStyleCnt="4" custScaleX="71221" custScaleY="42078" custLinFactNeighborY="-1087">
        <dgm:presLayoutVars>
          <dgm:chMax val="1"/>
          <dgm:bulletEnabled val="1"/>
        </dgm:presLayoutVars>
      </dgm:prSet>
      <dgm:spPr/>
      <dgm:t>
        <a:bodyPr/>
        <a:lstStyle/>
        <a:p>
          <a:endParaRPr lang="en-US"/>
        </a:p>
      </dgm:t>
    </dgm:pt>
    <dgm:pt modelId="{810FB594-8FA6-4335-B0CA-2045A9F93716}" type="pres">
      <dgm:prSet presAssocID="{7D8F9928-763D-4128-BBB6-13591CD0B735}" presName="descendantText" presStyleLbl="alignAccFollowNode1" presStyleIdx="2" presStyleCnt="4" custScaleX="88974" custScaleY="50843" custLinFactNeighborX="6256" custLinFactNeighborY="-2534">
        <dgm:presLayoutVars>
          <dgm:bulletEnabled val="1"/>
        </dgm:presLayoutVars>
      </dgm:prSet>
      <dgm:spPr/>
      <dgm:t>
        <a:bodyPr/>
        <a:lstStyle/>
        <a:p>
          <a:endParaRPr lang="en-US"/>
        </a:p>
      </dgm:t>
    </dgm:pt>
    <dgm:pt modelId="{BB440780-B8E5-437B-BE31-FC2ADB1E3BBF}" type="pres">
      <dgm:prSet presAssocID="{493038ED-D08C-45A9-90E1-830D90EBFDBC}" presName="sp" presStyleCnt="0"/>
      <dgm:spPr/>
    </dgm:pt>
    <dgm:pt modelId="{0F5DCAA4-29C8-45F0-8DCD-831736076F0C}" type="pres">
      <dgm:prSet presAssocID="{B414CA60-3286-4E1C-BFE9-F2158962CE1F}" presName="linNode" presStyleCnt="0"/>
      <dgm:spPr/>
    </dgm:pt>
    <dgm:pt modelId="{B65EF817-8857-4EF7-AEA3-B9891654CECA}" type="pres">
      <dgm:prSet presAssocID="{B414CA60-3286-4E1C-BFE9-F2158962CE1F}" presName="parentText" presStyleLbl="node1" presStyleIdx="3" presStyleCnt="4" custScaleX="69970" custScaleY="47221" custLinFactNeighborX="648" custLinFactNeighborY="-1178">
        <dgm:presLayoutVars>
          <dgm:chMax val="1"/>
          <dgm:bulletEnabled val="1"/>
        </dgm:presLayoutVars>
      </dgm:prSet>
      <dgm:spPr/>
      <dgm:t>
        <a:bodyPr/>
        <a:lstStyle/>
        <a:p>
          <a:endParaRPr lang="en-US"/>
        </a:p>
      </dgm:t>
    </dgm:pt>
    <dgm:pt modelId="{E8CD4F3A-A694-4DA9-84F7-678EE7395544}" type="pres">
      <dgm:prSet presAssocID="{B414CA60-3286-4E1C-BFE9-F2158962CE1F}" presName="descendantText" presStyleLbl="alignAccFollowNode1" presStyleIdx="3" presStyleCnt="4" custScaleX="90507" custScaleY="53325" custLinFactNeighborX="7820" custLinFactNeighborY="-1481">
        <dgm:presLayoutVars>
          <dgm:bulletEnabled val="1"/>
        </dgm:presLayoutVars>
      </dgm:prSet>
      <dgm:spPr/>
      <dgm:t>
        <a:bodyPr/>
        <a:lstStyle/>
        <a:p>
          <a:endParaRPr lang="en-US"/>
        </a:p>
      </dgm:t>
    </dgm:pt>
  </dgm:ptLst>
  <dgm:cxnLst>
    <dgm:cxn modelId="{E95523B0-7F4F-4970-96C1-0634CCE24A68}" srcId="{7D8F9928-763D-4128-BBB6-13591CD0B735}" destId="{4EF2E804-9023-4AFB-AE69-8A2DDB8645A8}" srcOrd="1" destOrd="0" parTransId="{759CD1C8-CBAC-4809-8ED3-C346E7BF2950}" sibTransId="{096FFD39-0F48-459B-A20E-6EF028D00E7A}"/>
    <dgm:cxn modelId="{CCB15619-B186-4E4A-A081-554606AB4640}" type="presOf" srcId="{7D8F9928-763D-4128-BBB6-13591CD0B735}" destId="{018D5189-7997-493F-8F1F-0FE1EC335964}" srcOrd="0" destOrd="0" presId="urn:microsoft.com/office/officeart/2005/8/layout/vList5"/>
    <dgm:cxn modelId="{86855F59-4041-486F-8133-6943B3B8322C}" type="presOf" srcId="{59FD0429-71AA-424B-8226-24535B3A65A3}" destId="{13B485ED-2472-4D36-8C54-9CA2D2B617CA}" srcOrd="0" destOrd="0" presId="urn:microsoft.com/office/officeart/2005/8/layout/vList5"/>
    <dgm:cxn modelId="{1BBD668E-5A78-4AEF-9260-F7DD8A617DAA}" type="presOf" srcId="{87EF78C4-13F8-4409-AD7C-8DE798F440AE}" destId="{61019085-271B-4858-8A14-EEB5B82BCF95}" srcOrd="0" destOrd="0" presId="urn:microsoft.com/office/officeart/2005/8/layout/vList5"/>
    <dgm:cxn modelId="{0E242404-7B3C-4182-875A-6273135005F9}" type="presOf" srcId="{6E456F73-0EF3-4102-A102-72BC0EB8150E}" destId="{E8CD4F3A-A694-4DA9-84F7-678EE7395544}" srcOrd="0" destOrd="1" presId="urn:microsoft.com/office/officeart/2005/8/layout/vList5"/>
    <dgm:cxn modelId="{83B09EC3-3148-4DC2-98CE-399970C8589F}" type="presOf" srcId="{B414CA60-3286-4E1C-BFE9-F2158962CE1F}" destId="{B65EF817-8857-4EF7-AEA3-B9891654CECA}" srcOrd="0" destOrd="0" presId="urn:microsoft.com/office/officeart/2005/8/layout/vList5"/>
    <dgm:cxn modelId="{3B4E448A-4B55-4954-8DBA-F9C0F22A2EB6}" type="presOf" srcId="{444992DD-A597-4871-B58E-1FF2FAFB1808}" destId="{4A643C60-F376-499E-B262-70EB6ED5B69F}" srcOrd="0" destOrd="0" presId="urn:microsoft.com/office/officeart/2005/8/layout/vList5"/>
    <dgm:cxn modelId="{6ECA0EC9-87C6-4097-8763-D3B456E3C18A}" type="presOf" srcId="{EDA1EEC8-98C2-47D5-B440-708FB67FBE85}" destId="{45F9A4AD-CB09-4CB3-8625-EE46DB2590A1}" srcOrd="0" destOrd="0" presId="urn:microsoft.com/office/officeart/2005/8/layout/vList5"/>
    <dgm:cxn modelId="{E20EEB02-F898-4FCB-AE0F-FD5209F1E2B3}" srcId="{87EF78C4-13F8-4409-AD7C-8DE798F440AE}" destId="{59FD0429-71AA-424B-8226-24535B3A65A3}" srcOrd="0" destOrd="0" parTransId="{CA5C61A5-0EF1-442F-82A3-94D078E075D8}" sibTransId="{DC44439F-E0DA-4758-BCE8-D0E2216D70D2}"/>
    <dgm:cxn modelId="{42B5396B-C297-4713-8063-290E6BD0006B}" srcId="{59FD0429-71AA-424B-8226-24535B3A65A3}" destId="{444992DD-A597-4871-B58E-1FF2FAFB1808}" srcOrd="0" destOrd="0" parTransId="{2DB58071-52BC-4929-AB98-A4A789A09DC2}" sibTransId="{A62D329E-A2DC-4839-876E-8B34B9C880EF}"/>
    <dgm:cxn modelId="{9B451AB2-3D2C-4F9B-A09D-153D28A05879}" type="presOf" srcId="{A7A8B0F4-C5A3-4BDF-9E45-FC2EF674C080}" destId="{810FB594-8FA6-4335-B0CA-2045A9F93716}" srcOrd="0" destOrd="0" presId="urn:microsoft.com/office/officeart/2005/8/layout/vList5"/>
    <dgm:cxn modelId="{77DFFA45-5C77-477E-BBF3-FE84B8992622}" srcId="{87EF78C4-13F8-4409-AD7C-8DE798F440AE}" destId="{B414CA60-3286-4E1C-BFE9-F2158962CE1F}" srcOrd="3" destOrd="0" parTransId="{34C70E98-4778-4733-AE1D-C7B6D71A4F47}" sibTransId="{D038287F-1B2F-4CCF-B7D7-58749FE32742}"/>
    <dgm:cxn modelId="{220603C1-5AD5-47E5-868B-CDF442FBABB8}" type="presOf" srcId="{493B2191-4725-492F-AF83-EF25975B87B6}" destId="{E8CD4F3A-A694-4DA9-84F7-678EE7395544}" srcOrd="0" destOrd="0" presId="urn:microsoft.com/office/officeart/2005/8/layout/vList5"/>
    <dgm:cxn modelId="{DC5EB25A-E212-4EED-9B77-5953F73468D8}" srcId="{87EF78C4-13F8-4409-AD7C-8DE798F440AE}" destId="{EDA1EEC8-98C2-47D5-B440-708FB67FBE85}" srcOrd="1" destOrd="0" parTransId="{E58D0803-7E53-42E2-A456-155CCBF38B10}" sibTransId="{57D0BAFC-91AD-4711-A7F2-EE6B56502809}"/>
    <dgm:cxn modelId="{C150A3F5-118E-490D-B8EB-01180EFA4C4E}" srcId="{B414CA60-3286-4E1C-BFE9-F2158962CE1F}" destId="{6E456F73-0EF3-4102-A102-72BC0EB8150E}" srcOrd="1" destOrd="0" parTransId="{4D4ED340-3AF6-4C6B-A76B-9CB6B6C6A40D}" sibTransId="{A6353042-B128-427E-95F1-4F5034A2FF01}"/>
    <dgm:cxn modelId="{02C55573-6CB2-42B1-9B43-18E06FCD4629}" srcId="{7D8F9928-763D-4128-BBB6-13591CD0B735}" destId="{A7A8B0F4-C5A3-4BDF-9E45-FC2EF674C080}" srcOrd="0" destOrd="0" parTransId="{1422162B-E1D3-4DBE-9EB0-170A530CE314}" sibTransId="{DA133F0C-48ED-4D11-9225-F40452206233}"/>
    <dgm:cxn modelId="{C35CD9F1-B838-4905-82EE-199934C3DF26}" type="presOf" srcId="{4EF2E804-9023-4AFB-AE69-8A2DDB8645A8}" destId="{810FB594-8FA6-4335-B0CA-2045A9F93716}" srcOrd="0" destOrd="1" presId="urn:microsoft.com/office/officeart/2005/8/layout/vList5"/>
    <dgm:cxn modelId="{8D9D7C09-777C-4DD6-8ABA-C52D78BC7B35}" srcId="{EDA1EEC8-98C2-47D5-B440-708FB67FBE85}" destId="{5DE4681C-B837-4A36-8C1F-0459C5D7498B}" srcOrd="0" destOrd="0" parTransId="{49CFA551-C876-47AE-9A1D-D38DDCE1C137}" sibTransId="{967923D7-2AD5-4694-B970-80DD02488343}"/>
    <dgm:cxn modelId="{AA5113A6-D030-41F6-8805-FCF5057062A1}" type="presOf" srcId="{12733950-AC3F-4429-B789-0D323D0FEFC9}" destId="{AFA7CF3C-90AB-4DA8-BC46-347C9E58C7B5}" srcOrd="0" destOrd="1" presId="urn:microsoft.com/office/officeart/2005/8/layout/vList5"/>
    <dgm:cxn modelId="{9E60D73A-AB5B-4225-98AA-514AEBBDFAD5}" srcId="{87EF78C4-13F8-4409-AD7C-8DE798F440AE}" destId="{7D8F9928-763D-4128-BBB6-13591CD0B735}" srcOrd="2" destOrd="0" parTransId="{2532974B-685D-48A5-8BD8-1085EEEED0C0}" sibTransId="{493038ED-D08C-45A9-90E1-830D90EBFDBC}"/>
    <dgm:cxn modelId="{905D4184-A02C-4443-9B1B-731DA1DB5CB1}" srcId="{B414CA60-3286-4E1C-BFE9-F2158962CE1F}" destId="{493B2191-4725-492F-AF83-EF25975B87B6}" srcOrd="0" destOrd="0" parTransId="{6DE60988-527A-4DB5-B5E7-79928A07C0FA}" sibTransId="{6CE48EB4-A276-446C-A489-85A9356A5989}"/>
    <dgm:cxn modelId="{FB09A617-700F-49D0-B1D8-5CF94B327F32}" srcId="{EDA1EEC8-98C2-47D5-B440-708FB67FBE85}" destId="{12733950-AC3F-4429-B789-0D323D0FEFC9}" srcOrd="1" destOrd="0" parTransId="{D27365F4-35FD-4C6F-A912-560F7F4273A7}" sibTransId="{C3AC9D7D-D5B0-4721-BA00-510BE8D6718F}"/>
    <dgm:cxn modelId="{F8CC229F-777E-4E53-9A26-9BCBA97DE81C}" type="presOf" srcId="{5DE4681C-B837-4A36-8C1F-0459C5D7498B}" destId="{AFA7CF3C-90AB-4DA8-BC46-347C9E58C7B5}" srcOrd="0" destOrd="0" presId="urn:microsoft.com/office/officeart/2005/8/layout/vList5"/>
    <dgm:cxn modelId="{5096A98B-29EA-4667-AFBA-7981DFDF7C08}" type="presParOf" srcId="{61019085-271B-4858-8A14-EEB5B82BCF95}" destId="{CFE77699-FC94-4071-8E5C-228909F59229}" srcOrd="0" destOrd="0" presId="urn:microsoft.com/office/officeart/2005/8/layout/vList5"/>
    <dgm:cxn modelId="{103B6368-4B57-400A-9D4A-C6821470290B}" type="presParOf" srcId="{CFE77699-FC94-4071-8E5C-228909F59229}" destId="{13B485ED-2472-4D36-8C54-9CA2D2B617CA}" srcOrd="0" destOrd="0" presId="urn:microsoft.com/office/officeart/2005/8/layout/vList5"/>
    <dgm:cxn modelId="{212A19CF-6E45-4E5B-AD4F-C78399327B7E}" type="presParOf" srcId="{CFE77699-FC94-4071-8E5C-228909F59229}" destId="{4A643C60-F376-499E-B262-70EB6ED5B69F}" srcOrd="1" destOrd="0" presId="urn:microsoft.com/office/officeart/2005/8/layout/vList5"/>
    <dgm:cxn modelId="{A39F0002-9292-41B4-B524-2B5065B853F2}" type="presParOf" srcId="{61019085-271B-4858-8A14-EEB5B82BCF95}" destId="{553FA79E-EFD9-4CC9-870D-5757EF724286}" srcOrd="1" destOrd="0" presId="urn:microsoft.com/office/officeart/2005/8/layout/vList5"/>
    <dgm:cxn modelId="{84534885-78EF-4585-9395-0B94E57180C8}" type="presParOf" srcId="{61019085-271B-4858-8A14-EEB5B82BCF95}" destId="{1C6AFCEF-DE6C-4C79-9EF8-C32BB8430AF4}" srcOrd="2" destOrd="0" presId="urn:microsoft.com/office/officeart/2005/8/layout/vList5"/>
    <dgm:cxn modelId="{853F0EDC-A969-4EA8-BB55-34F0E4EA4480}" type="presParOf" srcId="{1C6AFCEF-DE6C-4C79-9EF8-C32BB8430AF4}" destId="{45F9A4AD-CB09-4CB3-8625-EE46DB2590A1}" srcOrd="0" destOrd="0" presId="urn:microsoft.com/office/officeart/2005/8/layout/vList5"/>
    <dgm:cxn modelId="{840EDDA7-2A4C-4B2F-9CC5-96FEFEF29FEC}" type="presParOf" srcId="{1C6AFCEF-DE6C-4C79-9EF8-C32BB8430AF4}" destId="{AFA7CF3C-90AB-4DA8-BC46-347C9E58C7B5}" srcOrd="1" destOrd="0" presId="urn:microsoft.com/office/officeart/2005/8/layout/vList5"/>
    <dgm:cxn modelId="{4A40068B-DBE8-4E39-8DD9-294A5CDCF54D}" type="presParOf" srcId="{61019085-271B-4858-8A14-EEB5B82BCF95}" destId="{3146D0A0-3B82-4E16-B4C4-22196194EE7D}" srcOrd="3" destOrd="0" presId="urn:microsoft.com/office/officeart/2005/8/layout/vList5"/>
    <dgm:cxn modelId="{9100882D-ABCF-481C-8E78-46C9E7B45BF3}" type="presParOf" srcId="{61019085-271B-4858-8A14-EEB5B82BCF95}" destId="{EBBA752A-446F-494B-A299-5D8F1E040482}" srcOrd="4" destOrd="0" presId="urn:microsoft.com/office/officeart/2005/8/layout/vList5"/>
    <dgm:cxn modelId="{F2D5D062-367C-41BF-B032-0E49A2D13E90}" type="presParOf" srcId="{EBBA752A-446F-494B-A299-5D8F1E040482}" destId="{018D5189-7997-493F-8F1F-0FE1EC335964}" srcOrd="0" destOrd="0" presId="urn:microsoft.com/office/officeart/2005/8/layout/vList5"/>
    <dgm:cxn modelId="{9E892533-74C1-4BF3-ACDA-0BFF6240A03E}" type="presParOf" srcId="{EBBA752A-446F-494B-A299-5D8F1E040482}" destId="{810FB594-8FA6-4335-B0CA-2045A9F93716}" srcOrd="1" destOrd="0" presId="urn:microsoft.com/office/officeart/2005/8/layout/vList5"/>
    <dgm:cxn modelId="{DC6680DB-2844-4A12-8B71-1236F75F94D3}" type="presParOf" srcId="{61019085-271B-4858-8A14-EEB5B82BCF95}" destId="{BB440780-B8E5-437B-BE31-FC2ADB1E3BBF}" srcOrd="5" destOrd="0" presId="urn:microsoft.com/office/officeart/2005/8/layout/vList5"/>
    <dgm:cxn modelId="{CB500F7C-5136-416A-A64E-55C996DF31E1}" type="presParOf" srcId="{61019085-271B-4858-8A14-EEB5B82BCF95}" destId="{0F5DCAA4-29C8-45F0-8DCD-831736076F0C}" srcOrd="6" destOrd="0" presId="urn:microsoft.com/office/officeart/2005/8/layout/vList5"/>
    <dgm:cxn modelId="{45747B26-FB30-4288-84C8-587F5AAAC18D}" type="presParOf" srcId="{0F5DCAA4-29C8-45F0-8DCD-831736076F0C}" destId="{B65EF817-8857-4EF7-AEA3-B9891654CECA}" srcOrd="0" destOrd="0" presId="urn:microsoft.com/office/officeart/2005/8/layout/vList5"/>
    <dgm:cxn modelId="{F6502636-6867-402A-B38F-2E0145A50DC7}" type="presParOf" srcId="{0F5DCAA4-29C8-45F0-8DCD-831736076F0C}" destId="{E8CD4F3A-A694-4DA9-84F7-678EE73955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43C60-F376-499E-B262-70EB6ED5B69F}">
      <dsp:nvSpPr>
        <dsp:cNvPr id="0" name=""/>
        <dsp:cNvSpPr/>
      </dsp:nvSpPr>
      <dsp:spPr>
        <a:xfrm rot="5400000">
          <a:off x="4847024" y="-1703514"/>
          <a:ext cx="1275242" cy="47723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90000"/>
            </a:lnSpc>
            <a:spcBef>
              <a:spcPct val="0"/>
            </a:spcBef>
            <a:spcAft>
              <a:spcPct val="15000"/>
            </a:spcAft>
            <a:buChar char="••"/>
          </a:pPr>
          <a:r>
            <a:rPr lang="en-US" sz="1200" kern="1200" dirty="0"/>
            <a:t>Use of Proceeds is clearly stated and descriptive of the relevant characteristics of the project (</a:t>
          </a:r>
          <a:r>
            <a:rPr lang="en-US" sz="1200" i="1" kern="1200" dirty="0"/>
            <a:t>ex: resilience/adaptation components and their quantifiable/identifiable impact)</a:t>
          </a:r>
        </a:p>
      </dsp:txBody>
      <dsp:txXfrm rot="-5400000">
        <a:off x="3098459" y="107303"/>
        <a:ext cx="4710121" cy="1150738"/>
      </dsp:txXfrm>
    </dsp:sp>
    <dsp:sp modelId="{13B485ED-2472-4D36-8C54-9CA2D2B617CA}">
      <dsp:nvSpPr>
        <dsp:cNvPr id="0" name=""/>
        <dsp:cNvSpPr/>
      </dsp:nvSpPr>
      <dsp:spPr>
        <a:xfrm>
          <a:off x="714139" y="1641"/>
          <a:ext cx="2212857" cy="12991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mj-lt"/>
            </a:rPr>
            <a:t>Clear Project Scope and Objective </a:t>
          </a:r>
        </a:p>
      </dsp:txBody>
      <dsp:txXfrm>
        <a:off x="777559" y="65061"/>
        <a:ext cx="2086017" cy="1172322"/>
      </dsp:txXfrm>
    </dsp:sp>
    <dsp:sp modelId="{AFA7CF3C-90AB-4DA8-BC46-347C9E58C7B5}">
      <dsp:nvSpPr>
        <dsp:cNvPr id="0" name=""/>
        <dsp:cNvSpPr/>
      </dsp:nvSpPr>
      <dsp:spPr>
        <a:xfrm rot="5400000">
          <a:off x="4966294" y="-350446"/>
          <a:ext cx="1074850" cy="48106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Project aligns with one of the GBP high level categories and is adequately described </a:t>
          </a:r>
        </a:p>
        <a:p>
          <a:pPr marL="114300" lvl="1" indent="-114300" algn="l" defTabSz="533400">
            <a:lnSpc>
              <a:spcPct val="90000"/>
            </a:lnSpc>
            <a:spcBef>
              <a:spcPct val="0"/>
            </a:spcBef>
            <a:spcAft>
              <a:spcPct val="15000"/>
            </a:spcAft>
            <a:buChar char="••"/>
          </a:pPr>
          <a:r>
            <a:rPr lang="en-US" sz="1200" kern="1200" dirty="0"/>
            <a:t>Estimate of financing vs. re-financing, specific projects are identified, and proceeds are tracked or segregated.  </a:t>
          </a:r>
        </a:p>
      </dsp:txBody>
      <dsp:txXfrm rot="-5400000">
        <a:off x="3098397" y="1569921"/>
        <a:ext cx="4758175" cy="969910"/>
      </dsp:txXfrm>
    </dsp:sp>
    <dsp:sp modelId="{45F9A4AD-CB09-4CB3-8625-EE46DB2590A1}">
      <dsp:nvSpPr>
        <dsp:cNvPr id="0" name=""/>
        <dsp:cNvSpPr/>
      </dsp:nvSpPr>
      <dsp:spPr>
        <a:xfrm>
          <a:off x="714139" y="1421393"/>
          <a:ext cx="2193766" cy="120174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latin typeface="+mj-lt"/>
            </a:rPr>
            <a:t>Adherence to Green/Social Bond Principles</a:t>
          </a:r>
        </a:p>
        <a:p>
          <a:pPr marL="0" lvl="0" algn="ctr" defTabSz="711200">
            <a:lnSpc>
              <a:spcPct val="90000"/>
            </a:lnSpc>
            <a:spcBef>
              <a:spcPct val="0"/>
            </a:spcBef>
            <a:spcAft>
              <a:spcPct val="35000"/>
            </a:spcAft>
            <a:buNone/>
          </a:pPr>
          <a:endParaRPr lang="en-US" sz="1600" kern="1200" dirty="0"/>
        </a:p>
      </dsp:txBody>
      <dsp:txXfrm>
        <a:off x="772804" y="1480058"/>
        <a:ext cx="2076436" cy="1084419"/>
      </dsp:txXfrm>
    </dsp:sp>
    <dsp:sp modelId="{810FB594-8FA6-4335-B0CA-2045A9F93716}">
      <dsp:nvSpPr>
        <dsp:cNvPr id="0" name=""/>
        <dsp:cNvSpPr/>
      </dsp:nvSpPr>
      <dsp:spPr>
        <a:xfrm rot="5400000">
          <a:off x="4990976" y="794067"/>
          <a:ext cx="980983" cy="48163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Traditional financial disclosure requirements are met. Additional quantification of project impact and outcomes is at least estimated. </a:t>
          </a:r>
        </a:p>
        <a:p>
          <a:pPr marL="114300" lvl="1" indent="-114300" algn="l" defTabSz="533400">
            <a:lnSpc>
              <a:spcPct val="90000"/>
            </a:lnSpc>
            <a:spcBef>
              <a:spcPct val="0"/>
            </a:spcBef>
            <a:spcAft>
              <a:spcPct val="15000"/>
            </a:spcAft>
            <a:buChar char="••"/>
          </a:pPr>
          <a:r>
            <a:rPr lang="en-US" sz="1200" kern="1200" dirty="0"/>
            <a:t>Some financial/progress reporting over the life of the project  </a:t>
          </a:r>
        </a:p>
      </dsp:txBody>
      <dsp:txXfrm rot="-5400000">
        <a:off x="3073276" y="2759655"/>
        <a:ext cx="4768495" cy="885207"/>
      </dsp:txXfrm>
    </dsp:sp>
    <dsp:sp modelId="{018D5189-7997-493F-8F1F-0FE1EC335964}">
      <dsp:nvSpPr>
        <dsp:cNvPr id="0" name=""/>
        <dsp:cNvSpPr/>
      </dsp:nvSpPr>
      <dsp:spPr>
        <a:xfrm>
          <a:off x="714139" y="2717516"/>
          <a:ext cx="2168645" cy="101483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mj-lt"/>
            </a:rPr>
            <a:t>Transparency and Engagement</a:t>
          </a:r>
        </a:p>
      </dsp:txBody>
      <dsp:txXfrm>
        <a:off x="763679" y="2767056"/>
        <a:ext cx="2069565" cy="915755"/>
      </dsp:txXfrm>
    </dsp:sp>
    <dsp:sp modelId="{E8CD4F3A-A694-4DA9-84F7-678EE7395544}">
      <dsp:nvSpPr>
        <dsp:cNvPr id="0" name=""/>
        <dsp:cNvSpPr/>
      </dsp:nvSpPr>
      <dsp:spPr>
        <a:xfrm rot="5400000">
          <a:off x="5018055" y="1970336"/>
          <a:ext cx="1028872" cy="4899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Project and its financial elements must have comparable structural attributes to traditional debt/investment instruments. </a:t>
          </a:r>
        </a:p>
        <a:p>
          <a:pPr marL="114300" lvl="1" indent="-114300" algn="l" defTabSz="533400">
            <a:lnSpc>
              <a:spcPct val="90000"/>
            </a:lnSpc>
            <a:spcBef>
              <a:spcPct val="0"/>
            </a:spcBef>
            <a:spcAft>
              <a:spcPct val="15000"/>
            </a:spcAft>
            <a:buChar char="••"/>
          </a:pPr>
          <a:r>
            <a:rPr lang="en-US" sz="1200" kern="1200" dirty="0"/>
            <a:t>Must </a:t>
          </a:r>
          <a:r>
            <a:rPr lang="en-US" sz="1100" kern="1200" dirty="0"/>
            <a:t>have</a:t>
          </a:r>
          <a:r>
            <a:rPr lang="en-US" sz="1200" kern="1200" dirty="0"/>
            <a:t> features that are reflective of market environment and are additive to performance. </a:t>
          </a:r>
        </a:p>
      </dsp:txBody>
      <dsp:txXfrm rot="-5400000">
        <a:off x="3082808" y="3955809"/>
        <a:ext cx="4849143" cy="928422"/>
      </dsp:txXfrm>
    </dsp:sp>
    <dsp:sp modelId="{B65EF817-8857-4EF7-AEA3-B9891654CECA}">
      <dsp:nvSpPr>
        <dsp:cNvPr id="0" name=""/>
        <dsp:cNvSpPr/>
      </dsp:nvSpPr>
      <dsp:spPr>
        <a:xfrm>
          <a:off x="749217" y="3850747"/>
          <a:ext cx="2130552" cy="113887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a:latin typeface="+mj-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latin typeface="+mj-lt"/>
            </a:rPr>
            <a:t>Conforming Deal Structure and Features</a:t>
          </a:r>
        </a:p>
        <a:p>
          <a:pPr marL="0" lvl="0" algn="ctr" defTabSz="711200">
            <a:lnSpc>
              <a:spcPct val="90000"/>
            </a:lnSpc>
            <a:spcBef>
              <a:spcPct val="0"/>
            </a:spcBef>
            <a:spcAft>
              <a:spcPct val="35000"/>
            </a:spcAft>
            <a:buNone/>
          </a:pPr>
          <a:endParaRPr lang="en-US" sz="1600" kern="1200" dirty="0"/>
        </a:p>
      </dsp:txBody>
      <dsp:txXfrm>
        <a:off x="804812" y="3906342"/>
        <a:ext cx="2019362" cy="10276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8" y="2"/>
            <a:ext cx="3037840" cy="468630"/>
          </a:xfrm>
          <a:prstGeom prst="rect">
            <a:avLst/>
          </a:prstGeom>
          <a:noFill/>
          <a:ln w="9525">
            <a:noFill/>
            <a:miter lim="800000"/>
            <a:headEnd/>
            <a:tailEnd/>
          </a:ln>
          <a:effectLst/>
        </p:spPr>
        <p:txBody>
          <a:bodyPr vert="horz" wrap="square" lIns="92988" tIns="46495" rIns="92988" bIns="46495" numCol="1" anchor="t" anchorCtr="0" compatLnSpc="1">
            <a:prstTxWarp prst="textNoShape">
              <a:avLst/>
            </a:prstTxWarp>
          </a:bodyPr>
          <a:lstStyle>
            <a:lvl1pPr>
              <a:defRPr/>
            </a:lvl1pPr>
          </a:lstStyle>
          <a:p>
            <a:endParaRPr lang="en-US" dirty="0">
              <a:latin typeface="Times New Roman" pitchFamily="18" charset="0"/>
            </a:endParaRPr>
          </a:p>
        </p:txBody>
      </p:sp>
      <p:sp>
        <p:nvSpPr>
          <p:cNvPr id="47107" name="Rectangle 3"/>
          <p:cNvSpPr>
            <a:spLocks noGrp="1" noChangeArrowheads="1"/>
          </p:cNvSpPr>
          <p:nvPr>
            <p:ph type="dt" sz="quarter" idx="1"/>
          </p:nvPr>
        </p:nvSpPr>
        <p:spPr bwMode="auto">
          <a:xfrm>
            <a:off x="3970941" y="2"/>
            <a:ext cx="3037840" cy="468630"/>
          </a:xfrm>
          <a:prstGeom prst="rect">
            <a:avLst/>
          </a:prstGeom>
          <a:noFill/>
          <a:ln w="9525">
            <a:noFill/>
            <a:miter lim="800000"/>
            <a:headEnd/>
            <a:tailEnd/>
          </a:ln>
          <a:effectLst/>
        </p:spPr>
        <p:txBody>
          <a:bodyPr vert="horz" wrap="square" lIns="92988" tIns="46495" rIns="92988" bIns="46495" numCol="1" anchor="t" anchorCtr="0" compatLnSpc="1">
            <a:prstTxWarp prst="textNoShape">
              <a:avLst/>
            </a:prstTxWarp>
          </a:bodyPr>
          <a:lstStyle>
            <a:lvl1pPr algn="r">
              <a:defRPr/>
            </a:lvl1pPr>
          </a:lstStyle>
          <a:p>
            <a:endParaRPr lang="en-US" dirty="0">
              <a:latin typeface="Times New Roman" pitchFamily="18" charset="0"/>
            </a:endParaRPr>
          </a:p>
        </p:txBody>
      </p:sp>
      <p:sp>
        <p:nvSpPr>
          <p:cNvPr id="47108" name="Rectangle 4"/>
          <p:cNvSpPr>
            <a:spLocks noGrp="1" noChangeArrowheads="1"/>
          </p:cNvSpPr>
          <p:nvPr>
            <p:ph type="ftr" sz="quarter" idx="2"/>
          </p:nvPr>
        </p:nvSpPr>
        <p:spPr bwMode="auto">
          <a:xfrm>
            <a:off x="8" y="8902344"/>
            <a:ext cx="3037840" cy="468630"/>
          </a:xfrm>
          <a:prstGeom prst="rect">
            <a:avLst/>
          </a:prstGeom>
          <a:noFill/>
          <a:ln w="9525">
            <a:noFill/>
            <a:miter lim="800000"/>
            <a:headEnd/>
            <a:tailEnd/>
          </a:ln>
          <a:effectLst/>
        </p:spPr>
        <p:txBody>
          <a:bodyPr vert="horz" wrap="square" lIns="92988" tIns="46495" rIns="92988" bIns="46495" numCol="1" anchor="b" anchorCtr="0" compatLnSpc="1">
            <a:prstTxWarp prst="textNoShape">
              <a:avLst/>
            </a:prstTxWarp>
          </a:bodyPr>
          <a:lstStyle>
            <a:lvl1pPr>
              <a:defRPr/>
            </a:lvl1pPr>
          </a:lstStyle>
          <a:p>
            <a:endParaRPr lang="en-US" dirty="0">
              <a:latin typeface="Times New Roman" pitchFamily="18" charset="0"/>
            </a:endParaRPr>
          </a:p>
        </p:txBody>
      </p:sp>
      <p:sp>
        <p:nvSpPr>
          <p:cNvPr id="47109" name="Rectangle 5"/>
          <p:cNvSpPr>
            <a:spLocks noGrp="1" noChangeArrowheads="1"/>
          </p:cNvSpPr>
          <p:nvPr>
            <p:ph type="sldNum" sz="quarter" idx="3"/>
          </p:nvPr>
        </p:nvSpPr>
        <p:spPr bwMode="auto">
          <a:xfrm>
            <a:off x="3970941" y="8902344"/>
            <a:ext cx="3037840" cy="468630"/>
          </a:xfrm>
          <a:prstGeom prst="rect">
            <a:avLst/>
          </a:prstGeom>
          <a:noFill/>
          <a:ln w="9525">
            <a:noFill/>
            <a:miter lim="800000"/>
            <a:headEnd/>
            <a:tailEnd/>
          </a:ln>
          <a:effectLst/>
        </p:spPr>
        <p:txBody>
          <a:bodyPr vert="horz" wrap="square" lIns="92988" tIns="46495" rIns="92988" bIns="46495" numCol="1" anchor="b" anchorCtr="0" compatLnSpc="1">
            <a:prstTxWarp prst="textNoShape">
              <a:avLst/>
            </a:prstTxWarp>
          </a:bodyPr>
          <a:lstStyle>
            <a:lvl1pPr algn="r">
              <a:defRPr/>
            </a:lvl1pPr>
          </a:lstStyle>
          <a:p>
            <a:fld id="{C67CD522-1EEC-48A1-A7BA-DCF9562E0C2D}" type="slidenum">
              <a:rPr lang="en-US">
                <a:latin typeface="Times New Roman" pitchFamily="18" charset="0"/>
              </a:rPr>
              <a:pPr/>
              <a:t>‹#›</a:t>
            </a:fld>
            <a:endParaRPr lang="en-US" dirty="0">
              <a:latin typeface="Times New Roman" pitchFamily="18" charset="0"/>
            </a:endParaRPr>
          </a:p>
        </p:txBody>
      </p:sp>
    </p:spTree>
    <p:extLst>
      <p:ext uri="{BB962C8B-B14F-4D97-AF65-F5344CB8AC3E}">
        <p14:creationId xmlns:p14="http://schemas.microsoft.com/office/powerpoint/2010/main" val="804416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8" y="2"/>
            <a:ext cx="3037840" cy="468630"/>
          </a:xfrm>
          <a:prstGeom prst="rect">
            <a:avLst/>
          </a:prstGeom>
          <a:noFill/>
          <a:ln w="9525">
            <a:noFill/>
            <a:miter lim="800000"/>
            <a:headEnd/>
            <a:tailEnd/>
          </a:ln>
          <a:effectLst/>
        </p:spPr>
        <p:txBody>
          <a:bodyPr vert="horz" wrap="square" lIns="92988" tIns="46495" rIns="92988" bIns="46495" numCol="1" anchor="t" anchorCtr="0" compatLnSpc="1">
            <a:prstTxWarp prst="textNoShape">
              <a:avLst/>
            </a:prstTxWarp>
          </a:bodyPr>
          <a:lstStyle>
            <a:lvl1pPr>
              <a:defRPr>
                <a:latin typeface="Times New Roman" pitchFamily="18" charset="0"/>
              </a:defRPr>
            </a:lvl1pPr>
          </a:lstStyle>
          <a:p>
            <a:endParaRPr lang="en-US" dirty="0"/>
          </a:p>
        </p:txBody>
      </p:sp>
      <p:sp>
        <p:nvSpPr>
          <p:cNvPr id="8195" name="Rectangle 3"/>
          <p:cNvSpPr>
            <a:spLocks noGrp="1" noChangeArrowheads="1"/>
          </p:cNvSpPr>
          <p:nvPr>
            <p:ph type="dt" idx="1"/>
          </p:nvPr>
        </p:nvSpPr>
        <p:spPr bwMode="auto">
          <a:xfrm>
            <a:off x="3970941" y="2"/>
            <a:ext cx="3037840" cy="468630"/>
          </a:xfrm>
          <a:prstGeom prst="rect">
            <a:avLst/>
          </a:prstGeom>
          <a:noFill/>
          <a:ln w="9525">
            <a:noFill/>
            <a:miter lim="800000"/>
            <a:headEnd/>
            <a:tailEnd/>
          </a:ln>
          <a:effectLst/>
        </p:spPr>
        <p:txBody>
          <a:bodyPr vert="horz" wrap="square" lIns="92988" tIns="46495" rIns="92988" bIns="46495" numCol="1" anchor="t" anchorCtr="0" compatLnSpc="1">
            <a:prstTxWarp prst="textNoShape">
              <a:avLst/>
            </a:prstTxWarp>
          </a:bodyPr>
          <a:lstStyle>
            <a:lvl1pPr algn="r">
              <a:defRPr>
                <a:latin typeface="Times New Roman" pitchFamily="18" charset="0"/>
              </a:defRPr>
            </a:lvl1pPr>
          </a:lstStyle>
          <a:p>
            <a:endParaRPr lang="en-US" dirty="0"/>
          </a:p>
        </p:txBody>
      </p:sp>
      <p:sp>
        <p:nvSpPr>
          <p:cNvPr id="8196" name="Rectangle 4"/>
          <p:cNvSpPr>
            <a:spLocks noGrp="1" noRot="1" noChangeAspect="1" noChangeArrowheads="1" noTextEdit="1"/>
          </p:cNvSpPr>
          <p:nvPr>
            <p:ph type="sldImg" idx="2"/>
          </p:nvPr>
        </p:nvSpPr>
        <p:spPr bwMode="auto">
          <a:xfrm>
            <a:off x="1165225" y="708025"/>
            <a:ext cx="4679950" cy="35115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041" y="4451991"/>
            <a:ext cx="5608320" cy="4217670"/>
          </a:xfrm>
          <a:prstGeom prst="rect">
            <a:avLst/>
          </a:prstGeom>
          <a:noFill/>
          <a:ln w="9525">
            <a:noFill/>
            <a:miter lim="800000"/>
            <a:headEnd/>
            <a:tailEnd/>
          </a:ln>
          <a:effectLst/>
        </p:spPr>
        <p:txBody>
          <a:bodyPr vert="horz" wrap="square" lIns="92988" tIns="46495" rIns="92988" bIns="4649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8" name="Rectangle 6"/>
          <p:cNvSpPr>
            <a:spLocks noGrp="1" noChangeArrowheads="1"/>
          </p:cNvSpPr>
          <p:nvPr>
            <p:ph type="ftr" sz="quarter" idx="4"/>
          </p:nvPr>
        </p:nvSpPr>
        <p:spPr bwMode="auto">
          <a:xfrm>
            <a:off x="8" y="8902344"/>
            <a:ext cx="3037840" cy="468630"/>
          </a:xfrm>
          <a:prstGeom prst="rect">
            <a:avLst/>
          </a:prstGeom>
          <a:noFill/>
          <a:ln w="9525">
            <a:noFill/>
            <a:miter lim="800000"/>
            <a:headEnd/>
            <a:tailEnd/>
          </a:ln>
          <a:effectLst/>
        </p:spPr>
        <p:txBody>
          <a:bodyPr vert="horz" wrap="square" lIns="92988" tIns="46495" rIns="92988" bIns="46495" numCol="1" anchor="b" anchorCtr="0" compatLnSpc="1">
            <a:prstTxWarp prst="textNoShape">
              <a:avLst/>
            </a:prstTxWarp>
          </a:bodyPr>
          <a:lstStyle>
            <a:lvl1pPr>
              <a:defRPr>
                <a:latin typeface="Times New Roman" pitchFamily="18" charset="0"/>
              </a:defRPr>
            </a:lvl1pPr>
          </a:lstStyle>
          <a:p>
            <a:endParaRPr lang="en-US" dirty="0"/>
          </a:p>
        </p:txBody>
      </p:sp>
      <p:sp>
        <p:nvSpPr>
          <p:cNvPr id="8199" name="Rectangle 7"/>
          <p:cNvSpPr>
            <a:spLocks noGrp="1" noChangeArrowheads="1"/>
          </p:cNvSpPr>
          <p:nvPr>
            <p:ph type="sldNum" sz="quarter" idx="5"/>
          </p:nvPr>
        </p:nvSpPr>
        <p:spPr bwMode="auto">
          <a:xfrm>
            <a:off x="3970941" y="8902344"/>
            <a:ext cx="3037840" cy="468630"/>
          </a:xfrm>
          <a:prstGeom prst="rect">
            <a:avLst/>
          </a:prstGeom>
          <a:noFill/>
          <a:ln w="9525">
            <a:noFill/>
            <a:miter lim="800000"/>
            <a:headEnd/>
            <a:tailEnd/>
          </a:ln>
          <a:effectLst/>
        </p:spPr>
        <p:txBody>
          <a:bodyPr vert="horz" wrap="square" lIns="92988" tIns="46495" rIns="92988" bIns="46495" numCol="1" anchor="b" anchorCtr="0" compatLnSpc="1">
            <a:prstTxWarp prst="textNoShape">
              <a:avLst/>
            </a:prstTxWarp>
          </a:bodyPr>
          <a:lstStyle>
            <a:lvl1pPr algn="r">
              <a:defRPr>
                <a:latin typeface="Times New Roman" pitchFamily="18" charset="0"/>
              </a:defRPr>
            </a:lvl1pPr>
          </a:lstStyle>
          <a:p>
            <a:fld id="{694A6972-0DED-4CFB-A885-EDB1ECA03006}" type="slidenum">
              <a:rPr lang="en-US" smtClean="0"/>
              <a:pPr/>
              <a:t>‹#›</a:t>
            </a:fld>
            <a:endParaRPr lang="en-US" dirty="0"/>
          </a:p>
        </p:txBody>
      </p:sp>
    </p:spTree>
    <p:extLst>
      <p:ext uri="{BB962C8B-B14F-4D97-AF65-F5344CB8AC3E}">
        <p14:creationId xmlns:p14="http://schemas.microsoft.com/office/powerpoint/2010/main" val="22825410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mn-cs"/>
      </a:defRPr>
    </a:lvl1pPr>
    <a:lvl2pPr marL="410127" algn="l" rtl="0" fontAlgn="base">
      <a:spcBef>
        <a:spcPct val="30000"/>
      </a:spcBef>
      <a:spcAft>
        <a:spcPct val="0"/>
      </a:spcAft>
      <a:defRPr sz="1100" kern="1200">
        <a:solidFill>
          <a:schemeClr val="tx1"/>
        </a:solidFill>
        <a:latin typeface="Times New Roman" pitchFamily="18" charset="0"/>
        <a:ea typeface="+mn-ea"/>
        <a:cs typeface="+mn-cs"/>
      </a:defRPr>
    </a:lvl2pPr>
    <a:lvl3pPr marL="820256" algn="l" rtl="0" fontAlgn="base">
      <a:spcBef>
        <a:spcPct val="30000"/>
      </a:spcBef>
      <a:spcAft>
        <a:spcPct val="0"/>
      </a:spcAft>
      <a:defRPr sz="1100" kern="1200">
        <a:solidFill>
          <a:schemeClr val="tx1"/>
        </a:solidFill>
        <a:latin typeface="Times New Roman" pitchFamily="18" charset="0"/>
        <a:ea typeface="+mn-ea"/>
        <a:cs typeface="+mn-cs"/>
      </a:defRPr>
    </a:lvl3pPr>
    <a:lvl4pPr marL="1230384" algn="l" rtl="0" fontAlgn="base">
      <a:spcBef>
        <a:spcPct val="30000"/>
      </a:spcBef>
      <a:spcAft>
        <a:spcPct val="0"/>
      </a:spcAft>
      <a:defRPr sz="1100" kern="1200">
        <a:solidFill>
          <a:schemeClr val="tx1"/>
        </a:solidFill>
        <a:latin typeface="Times New Roman" pitchFamily="18" charset="0"/>
        <a:ea typeface="+mn-ea"/>
        <a:cs typeface="+mn-cs"/>
      </a:defRPr>
    </a:lvl4pPr>
    <a:lvl5pPr marL="1640511" algn="l" rtl="0" fontAlgn="base">
      <a:spcBef>
        <a:spcPct val="30000"/>
      </a:spcBef>
      <a:spcAft>
        <a:spcPct val="0"/>
      </a:spcAft>
      <a:defRPr sz="1100" kern="1200">
        <a:solidFill>
          <a:schemeClr val="tx1"/>
        </a:solidFill>
        <a:latin typeface="Times New Roman" pitchFamily="18" charset="0"/>
        <a:ea typeface="+mn-ea"/>
        <a:cs typeface="+mn-cs"/>
      </a:defRPr>
    </a:lvl5pPr>
    <a:lvl6pPr marL="2050641" algn="l" defTabSz="820256" rtl="0" eaLnBrk="1" latinLnBrk="0" hangingPunct="1">
      <a:defRPr sz="1100" kern="1200">
        <a:solidFill>
          <a:schemeClr val="tx1"/>
        </a:solidFill>
        <a:latin typeface="+mn-lt"/>
        <a:ea typeface="+mn-ea"/>
        <a:cs typeface="+mn-cs"/>
      </a:defRPr>
    </a:lvl6pPr>
    <a:lvl7pPr marL="2460768" algn="l" defTabSz="820256" rtl="0" eaLnBrk="1" latinLnBrk="0" hangingPunct="1">
      <a:defRPr sz="1100" kern="1200">
        <a:solidFill>
          <a:schemeClr val="tx1"/>
        </a:solidFill>
        <a:latin typeface="+mn-lt"/>
        <a:ea typeface="+mn-ea"/>
        <a:cs typeface="+mn-cs"/>
      </a:defRPr>
    </a:lvl7pPr>
    <a:lvl8pPr marL="2870895" algn="l" defTabSz="820256" rtl="0" eaLnBrk="1" latinLnBrk="0" hangingPunct="1">
      <a:defRPr sz="1100" kern="1200">
        <a:solidFill>
          <a:schemeClr val="tx1"/>
        </a:solidFill>
        <a:latin typeface="+mn-lt"/>
        <a:ea typeface="+mn-ea"/>
        <a:cs typeface="+mn-cs"/>
      </a:defRPr>
    </a:lvl8pPr>
    <a:lvl9pPr marL="3281022" algn="l" defTabSz="82025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A6972-0DED-4CFB-A885-EDB1ECA03006}" type="slidenum">
              <a:rPr lang="en-US" smtClean="0"/>
              <a:pPr/>
              <a:t>0</a:t>
            </a:fld>
            <a:endParaRPr lang="en-US" dirty="0"/>
          </a:p>
        </p:txBody>
      </p:sp>
    </p:spTree>
    <p:extLst>
      <p:ext uri="{BB962C8B-B14F-4D97-AF65-F5344CB8AC3E}">
        <p14:creationId xmlns:p14="http://schemas.microsoft.com/office/powerpoint/2010/main" val="217616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95" eaLnBrk="0" hangingPunct="0">
              <a:defRPr sz="1200">
                <a:solidFill>
                  <a:schemeClr val="tx1"/>
                </a:solidFill>
                <a:latin typeface="Arial" charset="0"/>
              </a:defRPr>
            </a:lvl1pPr>
            <a:lvl2pPr marL="760705" indent="-292581" defTabSz="989895" eaLnBrk="0" hangingPunct="0">
              <a:defRPr sz="1200">
                <a:solidFill>
                  <a:schemeClr val="tx1"/>
                </a:solidFill>
                <a:latin typeface="Arial" charset="0"/>
              </a:defRPr>
            </a:lvl2pPr>
            <a:lvl3pPr marL="1170315" indent="-234065" defTabSz="989895" eaLnBrk="0" hangingPunct="0">
              <a:defRPr sz="1200">
                <a:solidFill>
                  <a:schemeClr val="tx1"/>
                </a:solidFill>
                <a:latin typeface="Arial" charset="0"/>
              </a:defRPr>
            </a:lvl3pPr>
            <a:lvl4pPr marL="1638442" indent="-234065" defTabSz="989895" eaLnBrk="0" hangingPunct="0">
              <a:defRPr sz="1200">
                <a:solidFill>
                  <a:schemeClr val="tx1"/>
                </a:solidFill>
                <a:latin typeface="Arial" charset="0"/>
              </a:defRPr>
            </a:lvl4pPr>
            <a:lvl5pPr marL="2106574" indent="-234065" defTabSz="989895" eaLnBrk="0" hangingPunct="0">
              <a:defRPr sz="1200">
                <a:solidFill>
                  <a:schemeClr val="tx1"/>
                </a:solidFill>
                <a:latin typeface="Arial" charset="0"/>
              </a:defRPr>
            </a:lvl5pPr>
            <a:lvl6pPr marL="2574698" indent="-234065" defTabSz="989895" eaLnBrk="0" fontAlgn="base" hangingPunct="0">
              <a:spcBef>
                <a:spcPct val="0"/>
              </a:spcBef>
              <a:spcAft>
                <a:spcPct val="0"/>
              </a:spcAft>
              <a:defRPr sz="1200">
                <a:solidFill>
                  <a:schemeClr val="tx1"/>
                </a:solidFill>
                <a:latin typeface="Arial" charset="0"/>
              </a:defRPr>
            </a:lvl6pPr>
            <a:lvl7pPr marL="3042825" indent="-234065" defTabSz="989895" eaLnBrk="0" fontAlgn="base" hangingPunct="0">
              <a:spcBef>
                <a:spcPct val="0"/>
              </a:spcBef>
              <a:spcAft>
                <a:spcPct val="0"/>
              </a:spcAft>
              <a:defRPr sz="1200">
                <a:solidFill>
                  <a:schemeClr val="tx1"/>
                </a:solidFill>
                <a:latin typeface="Arial" charset="0"/>
              </a:defRPr>
            </a:lvl7pPr>
            <a:lvl8pPr marL="3510948" indent="-234065" defTabSz="989895" eaLnBrk="0" fontAlgn="base" hangingPunct="0">
              <a:spcBef>
                <a:spcPct val="0"/>
              </a:spcBef>
              <a:spcAft>
                <a:spcPct val="0"/>
              </a:spcAft>
              <a:defRPr sz="1200">
                <a:solidFill>
                  <a:schemeClr val="tx1"/>
                </a:solidFill>
                <a:latin typeface="Arial" charset="0"/>
              </a:defRPr>
            </a:lvl8pPr>
            <a:lvl9pPr marL="3979077" indent="-234065" defTabSz="989895" eaLnBrk="0" fontAlgn="base" hangingPunct="0">
              <a:spcBef>
                <a:spcPct val="0"/>
              </a:spcBef>
              <a:spcAft>
                <a:spcPct val="0"/>
              </a:spcAft>
              <a:defRPr sz="1200">
                <a:solidFill>
                  <a:schemeClr val="tx1"/>
                </a:solidFill>
                <a:latin typeface="Arial" charset="0"/>
              </a:defRPr>
            </a:lvl9pPr>
          </a:lstStyle>
          <a:p>
            <a:pPr eaLnBrk="1" hangingPunct="1">
              <a:defRPr/>
            </a:pPr>
            <a:fld id="{8644923D-1E6D-4736-9FDD-E1C05A540377}" type="slidenum">
              <a:rPr lang="en-US">
                <a:solidFill>
                  <a:prstClr val="black"/>
                </a:solidFill>
                <a:latin typeface="Times New Roman" pitchFamily="18" charset="0"/>
              </a:rPr>
              <a:pPr eaLnBrk="1" hangingPunct="1">
                <a:defRPr/>
              </a:pPr>
              <a:t>9</a:t>
            </a:fld>
            <a:endParaRPr lang="en-US" dirty="0">
              <a:solidFill>
                <a:prstClr val="black"/>
              </a:solidFill>
              <a:latin typeface="Times New Roman" pitchFamily="18" charset="0"/>
            </a:endParaRPr>
          </a:p>
        </p:txBody>
      </p:sp>
      <p:sp>
        <p:nvSpPr>
          <p:cNvPr id="5123" name="Rectangle 2"/>
          <p:cNvSpPr>
            <a:spLocks noGrp="1" noRot="1" noChangeAspect="1" noChangeArrowheads="1" noTextEdit="1"/>
          </p:cNvSpPr>
          <p:nvPr>
            <p:ph type="sldImg"/>
          </p:nvPr>
        </p:nvSpPr>
        <p:spPr>
          <a:xfrm>
            <a:off x="1300163" y="730250"/>
            <a:ext cx="4879975" cy="3660775"/>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7733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89065D-3C43-4C17-ACE8-C712338BD66B}" type="slidenum">
              <a:rPr lang="en-US" smtClean="0"/>
              <a:t>10</a:t>
            </a:fld>
            <a:endParaRPr lang="en-US"/>
          </a:p>
        </p:txBody>
      </p:sp>
    </p:spTree>
    <p:extLst>
      <p:ext uri="{BB962C8B-B14F-4D97-AF65-F5344CB8AC3E}">
        <p14:creationId xmlns:p14="http://schemas.microsoft.com/office/powerpoint/2010/main" val="306560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A6972-0DED-4CFB-A885-EDB1ECA03006}" type="slidenum">
              <a:rPr lang="en-US" smtClean="0"/>
              <a:pPr/>
              <a:t>1</a:t>
            </a:fld>
            <a:endParaRPr lang="en-US" dirty="0"/>
          </a:p>
        </p:txBody>
      </p:sp>
    </p:spTree>
    <p:extLst>
      <p:ext uri="{BB962C8B-B14F-4D97-AF65-F5344CB8AC3E}">
        <p14:creationId xmlns:p14="http://schemas.microsoft.com/office/powerpoint/2010/main" val="298102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61925" y="4081463"/>
            <a:ext cx="5862638" cy="4395787"/>
          </a:xfrm>
        </p:spPr>
      </p:sp>
    </p:spTree>
    <p:extLst>
      <p:ext uri="{BB962C8B-B14F-4D97-AF65-F5344CB8AC3E}">
        <p14:creationId xmlns:p14="http://schemas.microsoft.com/office/powerpoint/2010/main" val="282135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89065D-3C43-4C17-ACE8-C712338BD66B}" type="slidenum">
              <a:rPr lang="en-US" smtClean="0"/>
              <a:t>3</a:t>
            </a:fld>
            <a:endParaRPr lang="en-US"/>
          </a:p>
        </p:txBody>
      </p:sp>
    </p:spTree>
    <p:extLst>
      <p:ext uri="{BB962C8B-B14F-4D97-AF65-F5344CB8AC3E}">
        <p14:creationId xmlns:p14="http://schemas.microsoft.com/office/powerpoint/2010/main" val="155195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89065D-3C43-4C17-ACE8-C712338BD66B}" type="slidenum">
              <a:rPr lang="en-US" smtClean="0"/>
              <a:t>4</a:t>
            </a:fld>
            <a:endParaRPr lang="en-US"/>
          </a:p>
        </p:txBody>
      </p:sp>
    </p:spTree>
    <p:extLst>
      <p:ext uri="{BB962C8B-B14F-4D97-AF65-F5344CB8AC3E}">
        <p14:creationId xmlns:p14="http://schemas.microsoft.com/office/powerpoint/2010/main" val="381576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89065D-3C43-4C17-ACE8-C712338BD66B}" type="slidenum">
              <a:rPr lang="en-US" smtClean="0"/>
              <a:t>5</a:t>
            </a:fld>
            <a:endParaRPr lang="en-US"/>
          </a:p>
        </p:txBody>
      </p:sp>
    </p:spTree>
    <p:extLst>
      <p:ext uri="{BB962C8B-B14F-4D97-AF65-F5344CB8AC3E}">
        <p14:creationId xmlns:p14="http://schemas.microsoft.com/office/powerpoint/2010/main" val="382348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89065D-3C43-4C17-ACE8-C712338BD66B}" type="slidenum">
              <a:rPr lang="en-US" smtClean="0"/>
              <a:t>6</a:t>
            </a:fld>
            <a:endParaRPr lang="en-US"/>
          </a:p>
        </p:txBody>
      </p:sp>
    </p:spTree>
    <p:extLst>
      <p:ext uri="{BB962C8B-B14F-4D97-AF65-F5344CB8AC3E}">
        <p14:creationId xmlns:p14="http://schemas.microsoft.com/office/powerpoint/2010/main" val="273905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89065D-3C43-4C17-ACE8-C712338BD66B}" type="slidenum">
              <a:rPr lang="en-US" smtClean="0"/>
              <a:t>7</a:t>
            </a:fld>
            <a:endParaRPr lang="en-US"/>
          </a:p>
        </p:txBody>
      </p:sp>
    </p:spTree>
    <p:extLst>
      <p:ext uri="{BB962C8B-B14F-4D97-AF65-F5344CB8AC3E}">
        <p14:creationId xmlns:p14="http://schemas.microsoft.com/office/powerpoint/2010/main" val="152411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89065D-3C43-4C17-ACE8-C712338BD66B}" type="slidenum">
              <a:rPr lang="en-US" smtClean="0"/>
              <a:t>8</a:t>
            </a:fld>
            <a:endParaRPr lang="en-US"/>
          </a:p>
        </p:txBody>
      </p:sp>
    </p:spTree>
    <p:extLst>
      <p:ext uri="{BB962C8B-B14F-4D97-AF65-F5344CB8AC3E}">
        <p14:creationId xmlns:p14="http://schemas.microsoft.com/office/powerpoint/2010/main" val="2284112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413CA-8178-4EA8-896E-47E44DB68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
            <a:ext cx="9245600" cy="7056781"/>
          </a:xfrm>
          <a:prstGeom prst="rect">
            <a:avLst/>
          </a:prstGeom>
        </p:spPr>
      </p:pic>
      <p:sp>
        <p:nvSpPr>
          <p:cNvPr id="5" name="Rectangle 4">
            <a:extLst>
              <a:ext uri="{FF2B5EF4-FFF2-40B4-BE49-F238E27FC236}">
                <a16:creationId xmlns:a16="http://schemas.microsoft.com/office/drawing/2014/main" id="{B379FCE4-E973-41D4-976A-77E9E316823F}"/>
              </a:ext>
            </a:extLst>
          </p:cNvPr>
          <p:cNvSpPr/>
          <p:nvPr/>
        </p:nvSpPr>
        <p:spPr bwMode="auto">
          <a:xfrm>
            <a:off x="-188843" y="1719470"/>
            <a:ext cx="6012638" cy="3597965"/>
          </a:xfrm>
          <a:prstGeom prst="rect">
            <a:avLst/>
          </a:prstGeom>
          <a:solidFill>
            <a:schemeClr val="bg1">
              <a:alpha val="83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785A7D76-0FDB-48A2-BF73-E05162340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430" y="294695"/>
            <a:ext cx="3240234" cy="979028"/>
          </a:xfrm>
          <a:prstGeom prst="rect">
            <a:avLst/>
          </a:prstGeom>
        </p:spPr>
      </p:pic>
      <p:sp>
        <p:nvSpPr>
          <p:cNvPr id="11" name="Title 10">
            <a:extLst>
              <a:ext uri="{FF2B5EF4-FFF2-40B4-BE49-F238E27FC236}">
                <a16:creationId xmlns:a16="http://schemas.microsoft.com/office/drawing/2014/main" id="{D26B860D-FAF1-4E54-8F20-F405A36B51FD}"/>
              </a:ext>
            </a:extLst>
          </p:cNvPr>
          <p:cNvSpPr>
            <a:spLocks noGrp="1"/>
          </p:cNvSpPr>
          <p:nvPr>
            <p:ph type="title" hasCustomPrompt="1"/>
          </p:nvPr>
        </p:nvSpPr>
        <p:spPr>
          <a:xfrm>
            <a:off x="170214" y="2573283"/>
            <a:ext cx="5541245" cy="533649"/>
          </a:xfrm>
          <a:noFill/>
        </p:spPr>
        <p:txBody>
          <a:bodyPr/>
          <a:lstStyle>
            <a:lvl1pPr algn="r">
              <a:defRPr sz="2400">
                <a:solidFill>
                  <a:schemeClr val="tx2"/>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39B6AC96-7BB8-4676-B243-388F57F36484}"/>
              </a:ext>
            </a:extLst>
          </p:cNvPr>
          <p:cNvSpPr>
            <a:spLocks noGrp="1"/>
          </p:cNvSpPr>
          <p:nvPr>
            <p:ph type="body" sz="quarter" idx="10" hasCustomPrompt="1"/>
          </p:nvPr>
        </p:nvSpPr>
        <p:spPr>
          <a:xfrm>
            <a:off x="2019300" y="3236966"/>
            <a:ext cx="3692525" cy="446087"/>
          </a:xfrm>
          <a:prstGeom prst="rect">
            <a:avLst/>
          </a:prstGeom>
        </p:spPr>
        <p:txBody>
          <a:bodyPr/>
          <a:lstStyle>
            <a:lvl1pPr algn="r">
              <a:defRPr sz="2000">
                <a:solidFill>
                  <a:schemeClr val="tx2"/>
                </a:solidFill>
                <a:latin typeface="+mj-lt"/>
              </a:defRPr>
            </a:lvl1pPr>
          </a:lstStyle>
          <a:p>
            <a:pPr lvl="0"/>
            <a:r>
              <a:rPr lang="en-US" dirty="0"/>
              <a:t>Subtitle</a:t>
            </a:r>
          </a:p>
        </p:txBody>
      </p:sp>
      <p:sp>
        <p:nvSpPr>
          <p:cNvPr id="15" name="Text Placeholder 14">
            <a:extLst>
              <a:ext uri="{FF2B5EF4-FFF2-40B4-BE49-F238E27FC236}">
                <a16:creationId xmlns:a16="http://schemas.microsoft.com/office/drawing/2014/main" id="{B25C07F6-4D07-4AE4-9360-2D76371D10AF}"/>
              </a:ext>
            </a:extLst>
          </p:cNvPr>
          <p:cNvSpPr>
            <a:spLocks noGrp="1"/>
          </p:cNvSpPr>
          <p:nvPr>
            <p:ph type="body" sz="quarter" idx="11" hasCustomPrompt="1"/>
          </p:nvPr>
        </p:nvSpPr>
        <p:spPr>
          <a:xfrm>
            <a:off x="3225800" y="4536866"/>
            <a:ext cx="2486025" cy="441325"/>
          </a:xfrm>
          <a:prstGeom prst="rect">
            <a:avLst/>
          </a:prstGeom>
        </p:spPr>
        <p:txBody>
          <a:bodyPr anchor="ctr"/>
          <a:lstStyle>
            <a:lvl1pPr algn="r">
              <a:defRPr lang="en-US" sz="1600" dirty="0">
                <a:solidFill>
                  <a:schemeClr val="tx2"/>
                </a:solidFill>
                <a:latin typeface="+mj-lt"/>
                <a:ea typeface="+mn-ea"/>
                <a:cs typeface="+mn-cs"/>
              </a:defRPr>
            </a:lvl1pPr>
          </a:lstStyle>
          <a:p>
            <a:pPr lvl="0"/>
            <a:r>
              <a:rPr lang="en-US" dirty="0"/>
              <a:t>Date</a:t>
            </a:r>
          </a:p>
        </p:txBody>
      </p:sp>
    </p:spTree>
    <p:extLst>
      <p:ext uri="{BB962C8B-B14F-4D97-AF65-F5344CB8AC3E}">
        <p14:creationId xmlns:p14="http://schemas.microsoft.com/office/powerpoint/2010/main" val="36707592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sp>
        <p:nvSpPr>
          <p:cNvPr id="2" name="Rectangle 1"/>
          <p:cNvSpPr/>
          <p:nvPr/>
        </p:nvSpPr>
        <p:spPr bwMode="auto">
          <a:xfrm>
            <a:off x="1" y="3121064"/>
            <a:ext cx="5276538" cy="384497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err="1">
              <a:ln>
                <a:noFill/>
              </a:ln>
              <a:solidFill>
                <a:schemeClr val="tx2"/>
              </a:solidFill>
              <a:effectLst/>
              <a:latin typeface="Century Gothic" panose="020B0502020202020204" pitchFamily="34" charset="0"/>
            </a:endParaRPr>
          </a:p>
        </p:txBody>
      </p:sp>
      <p:sp>
        <p:nvSpPr>
          <p:cNvPr id="6154" name="Rectangle 10"/>
          <p:cNvSpPr>
            <a:spLocks noGrp="1" noChangeArrowheads="1"/>
          </p:cNvSpPr>
          <p:nvPr>
            <p:ph type="subTitle" idx="1"/>
          </p:nvPr>
        </p:nvSpPr>
        <p:spPr bwMode="gray">
          <a:xfrm>
            <a:off x="869429" y="3359649"/>
            <a:ext cx="365125" cy="365760"/>
          </a:xfrm>
          <a:prstGeom prst="rect">
            <a:avLst/>
          </a:prstGeom>
          <a:solidFill>
            <a:schemeClr val="bg1"/>
          </a:solidFill>
          <a:ln>
            <a:solidFill>
              <a:schemeClr val="bg1"/>
            </a:solidFill>
          </a:ln>
        </p:spPr>
        <p:txBody>
          <a:bodyPr lIns="0" tIns="0" rIns="0" bIns="0" anchor="ctr"/>
          <a:lstStyle>
            <a:lvl1pPr marL="0" indent="0" algn="ctr">
              <a:buFontTx/>
              <a:buNone/>
              <a:defRPr sz="1600" b="1">
                <a:solidFill>
                  <a:schemeClr val="tx2"/>
                </a:solidFill>
                <a:latin typeface="Century Gothic" panose="020B0502020202020204" pitchFamily="34" charset="0"/>
              </a:defRPr>
            </a:lvl1pPr>
          </a:lstStyle>
          <a:p>
            <a:r>
              <a:rPr lang="en-US"/>
              <a:t>Click to edit Master subtitle style</a:t>
            </a:r>
            <a:endParaRPr lang="en-US" dirty="0"/>
          </a:p>
        </p:txBody>
      </p:sp>
      <p:sp>
        <p:nvSpPr>
          <p:cNvPr id="6153" name="Rectangle 9"/>
          <p:cNvSpPr>
            <a:spLocks noGrp="1" noChangeArrowheads="1"/>
          </p:cNvSpPr>
          <p:nvPr>
            <p:ph type="ctrTitle" hasCustomPrompt="1"/>
          </p:nvPr>
        </p:nvSpPr>
        <p:spPr bwMode="gray">
          <a:xfrm>
            <a:off x="1260433" y="3368279"/>
            <a:ext cx="3697210" cy="329046"/>
          </a:xfrm>
        </p:spPr>
        <p:txBody>
          <a:bodyPr wrap="square" anchor="t">
            <a:spAutoFit/>
          </a:bodyPr>
          <a:lstStyle>
            <a:lvl1pPr marL="0" indent="0" algn="l">
              <a:defRPr sz="1600" cap="none" baseline="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C5F30B61-8DEB-4E63-9DFD-C8AD71323FB9}"/>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025" r="4276"/>
          <a:stretch/>
        </p:blipFill>
        <p:spPr>
          <a:xfrm>
            <a:off x="5276539" y="0"/>
            <a:ext cx="3867461" cy="3121064"/>
          </a:xfrm>
          <a:prstGeom prst="rect">
            <a:avLst/>
          </a:prstGeom>
        </p:spPr>
      </p:pic>
    </p:spTree>
    <p:extLst>
      <p:ext uri="{BB962C8B-B14F-4D97-AF65-F5344CB8AC3E}">
        <p14:creationId xmlns:p14="http://schemas.microsoft.com/office/powerpoint/2010/main" val="20577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able of 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F30B61-8DEB-4E63-9DFD-C8AD71323FB9}"/>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025" r="4276" b="6667"/>
          <a:stretch/>
        </p:blipFill>
        <p:spPr>
          <a:xfrm>
            <a:off x="0" y="0"/>
            <a:ext cx="9144000" cy="6858000"/>
          </a:xfrm>
          <a:prstGeom prst="rect">
            <a:avLst/>
          </a:prstGeom>
        </p:spPr>
      </p:pic>
      <p:sp>
        <p:nvSpPr>
          <p:cNvPr id="2" name="Rectangle 1"/>
          <p:cNvSpPr/>
          <p:nvPr/>
        </p:nvSpPr>
        <p:spPr bwMode="auto">
          <a:xfrm>
            <a:off x="3867462" y="0"/>
            <a:ext cx="5276538" cy="6858000"/>
          </a:xfrm>
          <a:prstGeom prst="rect">
            <a:avLst/>
          </a:prstGeom>
          <a:solidFill>
            <a:schemeClr val="bg1">
              <a:alpha val="79000"/>
            </a:schemeClr>
          </a:solidFill>
          <a:ln w="9525"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err="1">
              <a:ln>
                <a:noFill/>
              </a:ln>
              <a:solidFill>
                <a:schemeClr val="tx2"/>
              </a:solidFill>
              <a:effectLst/>
              <a:latin typeface="Century Gothic" panose="020B0502020202020204" pitchFamily="34" charset="0"/>
            </a:endParaRPr>
          </a:p>
        </p:txBody>
      </p:sp>
      <p:sp>
        <p:nvSpPr>
          <p:cNvPr id="6153" name="Rectangle 9"/>
          <p:cNvSpPr>
            <a:spLocks noGrp="1" noChangeArrowheads="1"/>
          </p:cNvSpPr>
          <p:nvPr>
            <p:ph type="ctrTitle" hasCustomPrompt="1"/>
          </p:nvPr>
        </p:nvSpPr>
        <p:spPr bwMode="gray">
          <a:xfrm>
            <a:off x="4452884" y="499911"/>
            <a:ext cx="3697210" cy="329046"/>
          </a:xfrm>
          <a:noFill/>
        </p:spPr>
        <p:txBody>
          <a:bodyPr wrap="square" anchor="t">
            <a:spAutoFit/>
          </a:bodyPr>
          <a:lstStyle>
            <a:lvl1pPr marL="0" indent="0" algn="l">
              <a:defRPr sz="1600" cap="none" baseline="0">
                <a:solidFill>
                  <a:schemeClr val="tx2"/>
                </a:solidFill>
              </a:defRPr>
            </a:lvl1pPr>
          </a:lstStyle>
          <a:p>
            <a:r>
              <a:rPr lang="en-US" dirty="0"/>
              <a:t>TABLE OF CONTENTS</a:t>
            </a:r>
          </a:p>
        </p:txBody>
      </p:sp>
    </p:spTree>
    <p:extLst>
      <p:ext uri="{BB962C8B-B14F-4D97-AF65-F5344CB8AC3E}">
        <p14:creationId xmlns:p14="http://schemas.microsoft.com/office/powerpoint/2010/main" val="9818326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48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18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7"/>
            <a:ext cx="7772400" cy="1500186"/>
          </a:xfrm>
          <a:prstGeom prst="rect">
            <a:avLst/>
          </a:prstGeom>
        </p:spPr>
        <p:txBody>
          <a:bodyPr lIns="82026" tIns="41012" rIns="82026" bIns="41012" anchor="b"/>
          <a:lstStyle>
            <a:lvl1pPr marL="0" indent="0">
              <a:buNone/>
              <a:defRPr sz="1800">
                <a:latin typeface="Century Gothic" panose="020B0502020202020204" pitchFamily="34" charset="0"/>
              </a:defRPr>
            </a:lvl1pPr>
            <a:lvl2pPr marL="410127" indent="0">
              <a:buNone/>
              <a:defRPr sz="1600"/>
            </a:lvl2pPr>
            <a:lvl3pPr marL="820256" indent="0">
              <a:buNone/>
              <a:defRPr sz="1400"/>
            </a:lvl3pPr>
            <a:lvl4pPr marL="1230384" indent="0">
              <a:buNone/>
              <a:defRPr sz="1300"/>
            </a:lvl4pPr>
            <a:lvl5pPr marL="1640511" indent="0">
              <a:buNone/>
              <a:defRPr sz="1300"/>
            </a:lvl5pPr>
            <a:lvl6pPr marL="2050641" indent="0">
              <a:buNone/>
              <a:defRPr sz="1300"/>
            </a:lvl6pPr>
            <a:lvl7pPr marL="2460768" indent="0">
              <a:buNone/>
              <a:defRPr sz="1300"/>
            </a:lvl7pPr>
            <a:lvl8pPr marL="2870895" indent="0">
              <a:buNone/>
              <a:defRPr sz="1300"/>
            </a:lvl8pPr>
            <a:lvl9pPr marL="3281022" indent="0">
              <a:buNone/>
              <a:defRPr sz="1300"/>
            </a:lvl9pPr>
          </a:lstStyle>
          <a:p>
            <a:pPr lvl="0"/>
            <a:r>
              <a:rPr lang="en-US"/>
              <a:t>Edit Master text styles</a:t>
            </a:r>
          </a:p>
        </p:txBody>
      </p:sp>
    </p:spTree>
    <p:extLst>
      <p:ext uri="{BB962C8B-B14F-4D97-AF65-F5344CB8AC3E}">
        <p14:creationId xmlns:p14="http://schemas.microsoft.com/office/powerpoint/2010/main" val="281292980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6D269B-7D65-458F-9997-CDF2AFB99650}"/>
              </a:ext>
            </a:extLst>
          </p:cNvPr>
          <p:cNvSpPr>
            <a:spLocks noGrp="1"/>
          </p:cNvSpPr>
          <p:nvPr>
            <p:ph type="sldNum" sz="quarter" idx="4"/>
          </p:nvPr>
        </p:nvSpPr>
        <p:spPr>
          <a:xfrm>
            <a:off x="8652294" y="6601651"/>
            <a:ext cx="411919" cy="256349"/>
          </a:xfrm>
          <a:prstGeom prst="rect">
            <a:avLst/>
          </a:prstGeom>
          <a:ln>
            <a:noFill/>
          </a:ln>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pPr/>
              <a:t>‹#›</a:t>
            </a:fld>
            <a:endParaRPr lang="en-US"/>
          </a:p>
        </p:txBody>
      </p:sp>
      <p:sp>
        <p:nvSpPr>
          <p:cNvPr id="5" name="Rectangle 2">
            <a:extLst>
              <a:ext uri="{FF2B5EF4-FFF2-40B4-BE49-F238E27FC236}">
                <a16:creationId xmlns:a16="http://schemas.microsoft.com/office/drawing/2014/main" id="{937DACA8-F8B0-413F-810C-A7F5FA54B5F7}"/>
              </a:ext>
            </a:extLst>
          </p:cNvPr>
          <p:cNvSpPr>
            <a:spLocks noGrp="1" noChangeArrowheads="1"/>
          </p:cNvSpPr>
          <p:nvPr>
            <p:ph type="title"/>
          </p:nvPr>
        </p:nvSpPr>
        <p:spPr bwMode="auto">
          <a:xfrm>
            <a:off x="713678" y="119665"/>
            <a:ext cx="8430328" cy="533649"/>
          </a:xfrm>
          <a:prstGeom prst="rect">
            <a:avLst/>
          </a:prstGeom>
          <a:solidFill>
            <a:schemeClr val="tx2"/>
          </a:solidFill>
          <a:ln w="9525">
            <a:noFill/>
            <a:miter lim="800000"/>
            <a:headEnd/>
            <a:tailEnd/>
          </a:ln>
          <a:effectLst/>
        </p:spPr>
        <p:txBody>
          <a:bodyPr vert="horz" wrap="square" lIns="82026" tIns="41012" rIns="41017" bIns="41012" numCol="1" anchor="b"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77965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850" y="119665"/>
            <a:ext cx="8439156" cy="533649"/>
          </a:xfrm>
        </p:spPr>
        <p:txBody>
          <a:bodyPr/>
          <a:lstStyle/>
          <a:p>
            <a:r>
              <a:rPr lang="en-US"/>
              <a:t>Click to edit Master title style</a:t>
            </a:r>
          </a:p>
        </p:txBody>
      </p:sp>
      <p:sp>
        <p:nvSpPr>
          <p:cNvPr id="3" name="Content Placeholder 2"/>
          <p:cNvSpPr>
            <a:spLocks noGrp="1"/>
          </p:cNvSpPr>
          <p:nvPr>
            <p:ph idx="1"/>
          </p:nvPr>
        </p:nvSpPr>
        <p:spPr>
          <a:xfrm>
            <a:off x="434340" y="1600207"/>
            <a:ext cx="8229600" cy="4525963"/>
          </a:xfrm>
          <a:prstGeom prst="rect">
            <a:avLst/>
          </a:prstGeom>
        </p:spPr>
        <p:txBody>
          <a:bodyPr lIns="82026" tIns="41012" rIns="82026" bIns="41012"/>
          <a:lstStyle>
            <a:lvl1pPr>
              <a:defRPr>
                <a:latin typeface="Century Gothic" panose="020B0502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0DD1A489-8DA1-47C0-A4FA-38E5B903AF3D}"/>
              </a:ext>
            </a:extLst>
          </p:cNvPr>
          <p:cNvSpPr>
            <a:spLocks noGrp="1"/>
          </p:cNvSpPr>
          <p:nvPr>
            <p:ph type="sldNum" sz="quarter" idx="4"/>
          </p:nvPr>
        </p:nvSpPr>
        <p:spPr>
          <a:xfrm>
            <a:off x="8773814" y="6601651"/>
            <a:ext cx="290399" cy="256349"/>
          </a:xfrm>
          <a:prstGeom prst="rect">
            <a:avLst/>
          </a:prstGeom>
          <a:ln>
            <a:noFill/>
          </a:ln>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pPr/>
              <a:t>‹#›</a:t>
            </a:fld>
            <a:endParaRPr lang="en-US"/>
          </a:p>
        </p:txBody>
      </p:sp>
      <p:cxnSp>
        <p:nvCxnSpPr>
          <p:cNvPr id="5" name="Straight Connector 4">
            <a:extLst>
              <a:ext uri="{FF2B5EF4-FFF2-40B4-BE49-F238E27FC236}">
                <a16:creationId xmlns:a16="http://schemas.microsoft.com/office/drawing/2014/main" id="{039A7D48-3372-43DF-948C-AE8E0BD3786C}"/>
              </a:ext>
            </a:extLst>
          </p:cNvPr>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94521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3678" y="119665"/>
            <a:ext cx="8430328" cy="533649"/>
          </a:xfrm>
          <a:prstGeom prst="rect">
            <a:avLst/>
          </a:prstGeom>
          <a:solidFill>
            <a:schemeClr val="tx2"/>
          </a:solidFill>
          <a:ln w="9525">
            <a:noFill/>
            <a:miter lim="800000"/>
            <a:headEnd/>
            <a:tailEnd/>
          </a:ln>
          <a:effectLst/>
        </p:spPr>
        <p:txBody>
          <a:bodyPr vert="horz" wrap="square" lIns="82026" tIns="41012" rIns="41017" bIns="41012" numCol="1" anchor="b" anchorCtr="0" compatLnSpc="1">
            <a:prstTxWarp prst="textNoShape">
              <a:avLst/>
            </a:prstTxWarp>
          </a:bodyPr>
          <a:lstStyle/>
          <a:p>
            <a:pPr lvl="0"/>
            <a:endParaRPr lang="en-US"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817" y="123693"/>
            <a:ext cx="481686" cy="529621"/>
          </a:xfrm>
          <a:prstGeom prst="rect">
            <a:avLst/>
          </a:prstGeom>
          <a:ln w="57150">
            <a:solidFill>
              <a:schemeClr val="bg1"/>
            </a:solidFill>
          </a:ln>
        </p:spPr>
      </p:pic>
      <p:sp>
        <p:nvSpPr>
          <p:cNvPr id="11" name="Rectangle 7"/>
          <p:cNvSpPr>
            <a:spLocks noChangeArrowheads="1"/>
          </p:cNvSpPr>
          <p:nvPr/>
        </p:nvSpPr>
        <p:spPr bwMode="auto">
          <a:xfrm>
            <a:off x="707829" y="3"/>
            <a:ext cx="8436177" cy="111760"/>
          </a:xfrm>
          <a:prstGeom prst="rect">
            <a:avLst/>
          </a:prstGeom>
          <a:solidFill>
            <a:schemeClr val="accent1">
              <a:lumMod val="60000"/>
              <a:lumOff val="40000"/>
            </a:schemeClr>
          </a:solidFill>
          <a:ln w="9525">
            <a:noFill/>
            <a:miter lim="800000"/>
            <a:headEnd/>
            <a:tailEnd/>
          </a:ln>
          <a:effectLst/>
        </p:spPr>
        <p:txBody>
          <a:bodyPr wrap="none" lIns="91403" tIns="45701" rIns="91403" bIns="45701" anchor="ctr"/>
          <a:lstStyle/>
          <a:p>
            <a:endParaRPr lang="en-US"/>
          </a:p>
        </p:txBody>
      </p:sp>
      <p:sp>
        <p:nvSpPr>
          <p:cNvPr id="3" name="Slide Number Placeholder 2"/>
          <p:cNvSpPr>
            <a:spLocks noGrp="1"/>
          </p:cNvSpPr>
          <p:nvPr>
            <p:ph type="sldNum" sz="quarter" idx="4"/>
          </p:nvPr>
        </p:nvSpPr>
        <p:spPr>
          <a:xfrm>
            <a:off x="8617790" y="6601651"/>
            <a:ext cx="446424" cy="256349"/>
          </a:xfrm>
          <a:prstGeom prst="rect">
            <a:avLst/>
          </a:prstGeom>
          <a:ln>
            <a:noFill/>
          </a:ln>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pPr/>
              <a:t>‹#›</a:t>
            </a:fld>
            <a:endParaRPr lang="en-US"/>
          </a:p>
        </p:txBody>
      </p:sp>
      <p:sp>
        <p:nvSpPr>
          <p:cNvPr id="9" name="Rectangle 7">
            <a:extLst>
              <a:ext uri="{FF2B5EF4-FFF2-40B4-BE49-F238E27FC236}">
                <a16:creationId xmlns:a16="http://schemas.microsoft.com/office/drawing/2014/main" id="{3226B6FC-5F14-4B46-9AC0-6594B6DB1890}"/>
              </a:ext>
            </a:extLst>
          </p:cNvPr>
          <p:cNvSpPr>
            <a:spLocks noChangeArrowheads="1"/>
          </p:cNvSpPr>
          <p:nvPr/>
        </p:nvSpPr>
        <p:spPr bwMode="auto">
          <a:xfrm>
            <a:off x="713678" y="3"/>
            <a:ext cx="8430328" cy="111760"/>
          </a:xfrm>
          <a:prstGeom prst="rect">
            <a:avLst/>
          </a:prstGeom>
          <a:solidFill>
            <a:schemeClr val="accent1"/>
          </a:solidFill>
          <a:ln w="9525">
            <a:noFill/>
            <a:miter lim="800000"/>
            <a:headEnd/>
            <a:tailEnd/>
          </a:ln>
          <a:effectLst/>
        </p:spPr>
        <p:txBody>
          <a:bodyPr wrap="none" lIns="91403" tIns="45701" rIns="91403" bIns="45701" anchor="ctr"/>
          <a:lstStyle/>
          <a:p>
            <a:endParaRPr lang="en-US"/>
          </a:p>
        </p:txBody>
      </p:sp>
    </p:spTree>
    <p:extLst>
      <p:ext uri="{BB962C8B-B14F-4D97-AF65-F5344CB8AC3E}">
        <p14:creationId xmlns:p14="http://schemas.microsoft.com/office/powerpoint/2010/main" val="150046692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hf hdr="0" ftr="0" dt="0"/>
  <p:txStyles>
    <p:titleStyle>
      <a:lvl1pPr marL="164050" algn="l" rtl="0" eaLnBrk="1" fontAlgn="base" hangingPunct="1">
        <a:spcBef>
          <a:spcPct val="0"/>
        </a:spcBef>
        <a:spcAft>
          <a:spcPct val="0"/>
        </a:spcAft>
        <a:defRPr sz="1600" b="1" cap="none" baseline="0">
          <a:solidFill>
            <a:schemeClr val="bg1"/>
          </a:solidFill>
          <a:latin typeface="Century Gothic" panose="020B0502020202020204"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ct val="20000"/>
        </a:spcBef>
        <a:spcAft>
          <a:spcPct val="0"/>
        </a:spcAft>
        <a:buNone/>
        <a:defRPr sz="800">
          <a:solidFill>
            <a:schemeClr val="tx1"/>
          </a:solidFill>
          <a:latin typeface="Arial Narrow" pitchFamily="34" charset="0"/>
          <a:ea typeface="+mn-ea"/>
          <a:cs typeface="+mn-cs"/>
        </a:defRPr>
      </a:lvl1pPr>
      <a:lvl2pPr marL="666457" indent="-256330" algn="l" rtl="0" eaLnBrk="1" fontAlgn="base" hangingPunct="1">
        <a:spcBef>
          <a:spcPct val="20000"/>
        </a:spcBef>
        <a:spcAft>
          <a:spcPct val="0"/>
        </a:spcAft>
        <a:buChar char="–"/>
        <a:defRPr sz="1100">
          <a:solidFill>
            <a:schemeClr val="tx1"/>
          </a:solidFill>
          <a:latin typeface="+mn-lt"/>
        </a:defRPr>
      </a:lvl2pPr>
      <a:lvl3pPr marL="1025321" indent="-205063" algn="l" rtl="0" eaLnBrk="1" fontAlgn="base" hangingPunct="1">
        <a:spcBef>
          <a:spcPct val="20000"/>
        </a:spcBef>
        <a:spcAft>
          <a:spcPct val="0"/>
        </a:spcAft>
        <a:buChar char="•"/>
        <a:defRPr sz="1100">
          <a:solidFill>
            <a:schemeClr val="tx1"/>
          </a:solidFill>
          <a:latin typeface="+mn-lt"/>
        </a:defRPr>
      </a:lvl3pPr>
      <a:lvl4pPr marL="1435449" indent="-205063" algn="l" rtl="0" eaLnBrk="1" fontAlgn="base" hangingPunct="1">
        <a:spcBef>
          <a:spcPct val="20000"/>
        </a:spcBef>
        <a:spcAft>
          <a:spcPct val="0"/>
        </a:spcAft>
        <a:buChar char="–"/>
        <a:defRPr sz="1100">
          <a:solidFill>
            <a:schemeClr val="tx1"/>
          </a:solidFill>
          <a:latin typeface="+mn-lt"/>
        </a:defRPr>
      </a:lvl4pPr>
      <a:lvl5pPr marL="1845574" indent="-205063" algn="l" rtl="0" eaLnBrk="1" fontAlgn="base" hangingPunct="1">
        <a:spcBef>
          <a:spcPct val="20000"/>
        </a:spcBef>
        <a:spcAft>
          <a:spcPct val="0"/>
        </a:spcAft>
        <a:buChar char="»"/>
        <a:defRPr sz="1100">
          <a:solidFill>
            <a:schemeClr val="tx1"/>
          </a:solidFill>
          <a:latin typeface="+mn-lt"/>
        </a:defRPr>
      </a:lvl5pPr>
      <a:lvl6pPr marL="2255703" indent="-205063" algn="l" rtl="0" eaLnBrk="1" fontAlgn="base" hangingPunct="1">
        <a:spcBef>
          <a:spcPct val="20000"/>
        </a:spcBef>
        <a:spcAft>
          <a:spcPct val="0"/>
        </a:spcAft>
        <a:buChar char="»"/>
        <a:defRPr sz="1100">
          <a:solidFill>
            <a:schemeClr val="tx1"/>
          </a:solidFill>
          <a:latin typeface="+mn-lt"/>
        </a:defRPr>
      </a:lvl6pPr>
      <a:lvl7pPr marL="2665833" indent="-205063" algn="l" rtl="0" eaLnBrk="1" fontAlgn="base" hangingPunct="1">
        <a:spcBef>
          <a:spcPct val="20000"/>
        </a:spcBef>
        <a:spcAft>
          <a:spcPct val="0"/>
        </a:spcAft>
        <a:buChar char="»"/>
        <a:defRPr sz="1100">
          <a:solidFill>
            <a:schemeClr val="tx1"/>
          </a:solidFill>
          <a:latin typeface="+mn-lt"/>
        </a:defRPr>
      </a:lvl7pPr>
      <a:lvl8pPr marL="3075959" indent="-205063" algn="l" rtl="0" eaLnBrk="1" fontAlgn="base" hangingPunct="1">
        <a:spcBef>
          <a:spcPct val="20000"/>
        </a:spcBef>
        <a:spcAft>
          <a:spcPct val="0"/>
        </a:spcAft>
        <a:buChar char="»"/>
        <a:defRPr sz="1100">
          <a:solidFill>
            <a:schemeClr val="tx1"/>
          </a:solidFill>
          <a:latin typeface="+mn-lt"/>
        </a:defRPr>
      </a:lvl8pPr>
      <a:lvl9pPr marL="3486088" indent="-205063" algn="l" rtl="0" eaLnBrk="1" fontAlgn="base" hangingPunct="1">
        <a:spcBef>
          <a:spcPct val="20000"/>
        </a:spcBef>
        <a:spcAft>
          <a:spcPct val="0"/>
        </a:spcAft>
        <a:buChar char="»"/>
        <a:defRPr sz="1100">
          <a:solidFill>
            <a:schemeClr val="tx1"/>
          </a:solidFill>
          <a:latin typeface="+mn-lt"/>
        </a:defRPr>
      </a:lvl9pPr>
    </p:bodyStyle>
    <p:otherStyle>
      <a:defPPr>
        <a:defRPr lang="en-US"/>
      </a:defPPr>
      <a:lvl1pPr marL="0" algn="l" defTabSz="820256" rtl="0" eaLnBrk="1" latinLnBrk="0" hangingPunct="1">
        <a:defRPr sz="1600" kern="1200">
          <a:solidFill>
            <a:schemeClr val="tx1"/>
          </a:solidFill>
          <a:latin typeface="+mn-lt"/>
          <a:ea typeface="+mn-ea"/>
          <a:cs typeface="+mn-cs"/>
        </a:defRPr>
      </a:lvl1pPr>
      <a:lvl2pPr marL="410127" algn="l" defTabSz="820256" rtl="0" eaLnBrk="1" latinLnBrk="0" hangingPunct="1">
        <a:defRPr sz="1600" kern="1200">
          <a:solidFill>
            <a:schemeClr val="tx1"/>
          </a:solidFill>
          <a:latin typeface="+mn-lt"/>
          <a:ea typeface="+mn-ea"/>
          <a:cs typeface="+mn-cs"/>
        </a:defRPr>
      </a:lvl2pPr>
      <a:lvl3pPr marL="820256" algn="l" defTabSz="820256" rtl="0" eaLnBrk="1" latinLnBrk="0" hangingPunct="1">
        <a:defRPr sz="1600" kern="1200">
          <a:solidFill>
            <a:schemeClr val="tx1"/>
          </a:solidFill>
          <a:latin typeface="+mn-lt"/>
          <a:ea typeface="+mn-ea"/>
          <a:cs typeface="+mn-cs"/>
        </a:defRPr>
      </a:lvl3pPr>
      <a:lvl4pPr marL="1230384" algn="l" defTabSz="820256" rtl="0" eaLnBrk="1" latinLnBrk="0" hangingPunct="1">
        <a:defRPr sz="1600" kern="1200">
          <a:solidFill>
            <a:schemeClr val="tx1"/>
          </a:solidFill>
          <a:latin typeface="+mn-lt"/>
          <a:ea typeface="+mn-ea"/>
          <a:cs typeface="+mn-cs"/>
        </a:defRPr>
      </a:lvl4pPr>
      <a:lvl5pPr marL="1640511" algn="l" defTabSz="820256" rtl="0" eaLnBrk="1" latinLnBrk="0" hangingPunct="1">
        <a:defRPr sz="1600" kern="1200">
          <a:solidFill>
            <a:schemeClr val="tx1"/>
          </a:solidFill>
          <a:latin typeface="+mn-lt"/>
          <a:ea typeface="+mn-ea"/>
          <a:cs typeface="+mn-cs"/>
        </a:defRPr>
      </a:lvl5pPr>
      <a:lvl6pPr marL="2050641" algn="l" defTabSz="820256" rtl="0" eaLnBrk="1" latinLnBrk="0" hangingPunct="1">
        <a:defRPr sz="1600" kern="1200">
          <a:solidFill>
            <a:schemeClr val="tx1"/>
          </a:solidFill>
          <a:latin typeface="+mn-lt"/>
          <a:ea typeface="+mn-ea"/>
          <a:cs typeface="+mn-cs"/>
        </a:defRPr>
      </a:lvl6pPr>
      <a:lvl7pPr marL="2460768" algn="l" defTabSz="820256" rtl="0" eaLnBrk="1" latinLnBrk="0" hangingPunct="1">
        <a:defRPr sz="1600" kern="1200">
          <a:solidFill>
            <a:schemeClr val="tx1"/>
          </a:solidFill>
          <a:latin typeface="+mn-lt"/>
          <a:ea typeface="+mn-ea"/>
          <a:cs typeface="+mn-cs"/>
        </a:defRPr>
      </a:lvl7pPr>
      <a:lvl8pPr marL="2870895" algn="l" defTabSz="820256" rtl="0" eaLnBrk="1" latinLnBrk="0" hangingPunct="1">
        <a:defRPr sz="1600" kern="1200">
          <a:solidFill>
            <a:schemeClr val="tx1"/>
          </a:solidFill>
          <a:latin typeface="+mn-lt"/>
          <a:ea typeface="+mn-ea"/>
          <a:cs typeface="+mn-cs"/>
        </a:defRPr>
      </a:lvl8pPr>
      <a:lvl9pPr marL="3281022" algn="l" defTabSz="82025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981BFD-DC65-47CD-9FBB-5D2BA42BAED8}"/>
              </a:ext>
            </a:extLst>
          </p:cNvPr>
          <p:cNvSpPr>
            <a:spLocks noGrp="1"/>
          </p:cNvSpPr>
          <p:nvPr>
            <p:ph type="title"/>
          </p:nvPr>
        </p:nvSpPr>
        <p:spPr>
          <a:xfrm>
            <a:off x="0" y="2007180"/>
            <a:ext cx="5711459" cy="1123385"/>
          </a:xfrm>
        </p:spPr>
        <p:txBody>
          <a:bodyPr/>
          <a:lstStyle/>
          <a:p>
            <a:r>
              <a:rPr lang="en-US" sz="2000" dirty="0"/>
              <a:t>California Society of Municipal Analysts: </a:t>
            </a:r>
            <a:br>
              <a:rPr lang="en-US" sz="2000" dirty="0"/>
            </a:br>
            <a:r>
              <a:rPr lang="en-US" sz="2000" b="0" dirty="0"/>
              <a:t>ESG Integration and Social Impact Investing </a:t>
            </a:r>
          </a:p>
        </p:txBody>
      </p:sp>
      <p:sp>
        <p:nvSpPr>
          <p:cNvPr id="8" name="Text Placeholder 7">
            <a:extLst>
              <a:ext uri="{FF2B5EF4-FFF2-40B4-BE49-F238E27FC236}">
                <a16:creationId xmlns:a16="http://schemas.microsoft.com/office/drawing/2014/main" id="{A0A5FD2D-2959-4AB2-982B-6BB8643F2305}"/>
              </a:ext>
            </a:extLst>
          </p:cNvPr>
          <p:cNvSpPr>
            <a:spLocks noGrp="1"/>
          </p:cNvSpPr>
          <p:nvPr>
            <p:ph type="body" sz="quarter" idx="11"/>
          </p:nvPr>
        </p:nvSpPr>
        <p:spPr>
          <a:xfrm>
            <a:off x="3225800" y="4757528"/>
            <a:ext cx="2486025" cy="441325"/>
          </a:xfrm>
        </p:spPr>
        <p:txBody>
          <a:bodyPr/>
          <a:lstStyle/>
          <a:p>
            <a:r>
              <a:rPr lang="en-US" dirty="0"/>
              <a:t>November 7, 2019</a:t>
            </a:r>
          </a:p>
        </p:txBody>
      </p:sp>
      <p:sp>
        <p:nvSpPr>
          <p:cNvPr id="5" name="TextBox 4">
            <a:extLst>
              <a:ext uri="{FF2B5EF4-FFF2-40B4-BE49-F238E27FC236}">
                <a16:creationId xmlns:a16="http://schemas.microsoft.com/office/drawing/2014/main" id="{3CADA508-D19B-4161-9A0A-216FBDCE2945}"/>
              </a:ext>
            </a:extLst>
          </p:cNvPr>
          <p:cNvSpPr txBox="1"/>
          <p:nvPr/>
        </p:nvSpPr>
        <p:spPr>
          <a:xfrm>
            <a:off x="170214" y="4075469"/>
            <a:ext cx="1301959" cy="1123384"/>
          </a:xfrm>
          <a:prstGeom prst="rect">
            <a:avLst/>
          </a:prstGeom>
          <a:noFill/>
        </p:spPr>
        <p:txBody>
          <a:bodyPr vert="horz" wrap="none" lIns="91440" tIns="45720" rIns="91440" bIns="457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Arial Narrow" panose="020B0606020202030204" pitchFamily="34" charset="0"/>
                <a:ea typeface="+mn-ea"/>
                <a:cs typeface="+mn-cs"/>
              </a:rPr>
              <a:t>Ksenia Koban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C5184"/>
                </a:solidFill>
                <a:effectLst/>
                <a:uLnTx/>
                <a:uFillTx/>
                <a:latin typeface="Arial Narrow" panose="020B0606020202030204" pitchFamily="34" charset="0"/>
                <a:ea typeface="+mn-ea"/>
                <a:cs typeface="+mn-cs"/>
              </a:rPr>
              <a:t>Vice President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C5184"/>
                </a:solidFill>
                <a:effectLst/>
                <a:uLnTx/>
                <a:uFillTx/>
                <a:latin typeface="Arial Narrow" panose="020B0606020202030204" pitchFamily="34" charset="0"/>
                <a:ea typeface="+mn-ea"/>
                <a:cs typeface="+mn-cs"/>
              </a:rPr>
              <a:t>Municipal Strategist</a:t>
            </a:r>
            <a:endParaRPr kumimoji="0" lang="en-US" sz="1100" b="0" i="0" u="none" strike="noStrike" kern="1200" cap="none" spc="0" normalizeH="0" baseline="0" noProof="0" dirty="0">
              <a:ln>
                <a:noFill/>
              </a:ln>
              <a:solidFill>
                <a:srgbClr val="0C5184"/>
              </a:solidFill>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C5184"/>
              </a:solidFill>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C5184"/>
                </a:solidFill>
                <a:effectLst/>
                <a:uLnTx/>
                <a:uFillTx/>
                <a:latin typeface="Arial Narrow" panose="020B0606020202030204" pitchFamily="34" charset="0"/>
                <a:ea typeface="+mn-ea"/>
                <a:cs typeface="+mn-cs"/>
              </a:rPr>
              <a:t>(213) 830-4684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C5184"/>
                </a:solidFill>
                <a:effectLst/>
                <a:uLnTx/>
                <a:uFillTx/>
                <a:latin typeface="Arial Narrow" panose="020B0606020202030204" pitchFamily="34" charset="0"/>
                <a:ea typeface="+mn-ea"/>
                <a:cs typeface="+mn-cs"/>
              </a:rPr>
              <a:t>kkoban@payden.com</a:t>
            </a:r>
          </a:p>
        </p:txBody>
      </p:sp>
    </p:spTree>
    <p:extLst>
      <p:ext uri="{BB962C8B-B14F-4D97-AF65-F5344CB8AC3E}">
        <p14:creationId xmlns:p14="http://schemas.microsoft.com/office/powerpoint/2010/main" val="131608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B3C29-4469-4ECE-A8ED-D40B5AD31533}" type="slidenum">
              <a:rPr kumimoji="0" lang="en-US" sz="10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 name="Title 2">
            <a:extLst>
              <a:ext uri="{FF2B5EF4-FFF2-40B4-BE49-F238E27FC236}">
                <a16:creationId xmlns:a16="http://schemas.microsoft.com/office/drawing/2014/main" id="{868AE18B-228C-438C-BCB4-8C7B8475A6BB}"/>
              </a:ext>
            </a:extLst>
          </p:cNvPr>
          <p:cNvSpPr>
            <a:spLocks noGrp="1"/>
          </p:cNvSpPr>
          <p:nvPr>
            <p:ph type="title"/>
          </p:nvPr>
        </p:nvSpPr>
        <p:spPr/>
        <p:txBody>
          <a:bodyPr/>
          <a:lstStyle/>
          <a:p>
            <a:endParaRPr lang="en-US" dirty="0"/>
          </a:p>
        </p:txBody>
      </p:sp>
      <p:sp>
        <p:nvSpPr>
          <p:cNvPr id="3096" name="Text Box 9"/>
          <p:cNvSpPr txBox="1">
            <a:spLocks noChangeArrowheads="1"/>
          </p:cNvSpPr>
          <p:nvPr/>
        </p:nvSpPr>
        <p:spPr bwMode="gray">
          <a:xfrm>
            <a:off x="209905" y="707028"/>
            <a:ext cx="8168455" cy="1835750"/>
          </a:xfrm>
          <a:prstGeom prst="rect">
            <a:avLst/>
          </a:prstGeom>
          <a:noFill/>
          <a:ln w="9525">
            <a:solidFill>
              <a:schemeClr val="accent1"/>
            </a:solidFill>
            <a:miter lim="800000"/>
            <a:headEnd/>
            <a:tailEnd/>
          </a:ln>
        </p:spPr>
        <p:txBody>
          <a:bodyPr lIns="91440" tIns="0" rIns="9144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2" name="Rectangle 3"/>
          <p:cNvSpPr>
            <a:spLocks noChangeArrowheads="1"/>
          </p:cNvSpPr>
          <p:nvPr/>
        </p:nvSpPr>
        <p:spPr bwMode="auto">
          <a:xfrm>
            <a:off x="1343035" y="219765"/>
            <a:ext cx="1553017" cy="361156"/>
          </a:xfrm>
          <a:prstGeom prst="rect">
            <a:avLst/>
          </a:prstGeom>
          <a:solidFill>
            <a:schemeClr val="accent1">
              <a:lumMod val="60000"/>
              <a:lumOff val="40000"/>
            </a:schemeClr>
          </a:solidFill>
          <a:ln w="12700">
            <a:noFill/>
            <a:miter lim="800000"/>
            <a:headEnd/>
            <a:tailEnd/>
          </a:ln>
          <a:effectLs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Narrow"/>
                <a:ea typeface="+mn-ea"/>
                <a:cs typeface="+mn-cs"/>
              </a:rPr>
              <a:t>Revenue Bond</a:t>
            </a:r>
          </a:p>
        </p:txBody>
      </p:sp>
      <p:sp>
        <p:nvSpPr>
          <p:cNvPr id="34" name="Rectangle 3"/>
          <p:cNvSpPr>
            <a:spLocks noChangeArrowheads="1"/>
          </p:cNvSpPr>
          <p:nvPr/>
        </p:nvSpPr>
        <p:spPr bwMode="auto">
          <a:xfrm>
            <a:off x="3028893" y="219765"/>
            <a:ext cx="5941513" cy="361156"/>
          </a:xfrm>
          <a:prstGeom prst="rect">
            <a:avLst/>
          </a:prstGeom>
          <a:solidFill>
            <a:schemeClr val="accent1">
              <a:lumMod val="75000"/>
            </a:schemeClr>
          </a:solidFill>
          <a:ln w="12700">
            <a:noFill/>
            <a:miter lim="800000"/>
            <a:headEnd/>
            <a:tailEnd/>
          </a:ln>
          <a:effectLs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a:ea typeface="+mn-ea"/>
                <a:cs typeface="+mn-cs"/>
              </a:rPr>
              <a:t>  </a:t>
            </a:r>
            <a:r>
              <a:rPr kumimoji="0" lang="en-US" sz="1400" b="1" i="0" u="none" strike="noStrike" kern="1200" cap="none" spc="0" normalizeH="0" baseline="0" noProof="0" dirty="0">
                <a:ln>
                  <a:noFill/>
                </a:ln>
                <a:solidFill>
                  <a:prstClr val="white"/>
                </a:solidFill>
                <a:effectLst/>
                <a:uLnTx/>
                <a:uFillTx/>
                <a:latin typeface="Arial Narrow"/>
                <a:ea typeface="+mn-ea"/>
                <a:cs typeface="+mn-cs"/>
              </a:rPr>
              <a:t>San Francisco Public Utilities Commission – Wastewater  Green Revenue Bonds</a:t>
            </a:r>
          </a:p>
        </p:txBody>
      </p:sp>
      <p:sp>
        <p:nvSpPr>
          <p:cNvPr id="10" name="TextBox 9"/>
          <p:cNvSpPr txBox="1"/>
          <p:nvPr/>
        </p:nvSpPr>
        <p:spPr>
          <a:xfrm>
            <a:off x="5032931" y="726376"/>
            <a:ext cx="3477813"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mn-cs"/>
              </a:rPr>
              <a:t>Security Features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Sector:                          Water/Waste Utility Revs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Maturity:                       10/01/2048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Call/Put Provision:        Par Call 4/1/23;  Put 10/1/23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Price/</a:t>
            </a:r>
            <a:r>
              <a:rPr kumimoji="0" lang="en-US" sz="1200" b="0" i="0" u="none" strike="noStrike" kern="1200" cap="none" spc="0" normalizeH="0" baseline="0" noProof="0" dirty="0" err="1">
                <a:ln>
                  <a:noFill/>
                </a:ln>
                <a:solidFill>
                  <a:prstClr val="black"/>
                </a:solidFill>
                <a:effectLst/>
                <a:uLnTx/>
                <a:uFillTx/>
                <a:latin typeface="Times New Roman"/>
                <a:ea typeface="+mn-ea"/>
                <a:cs typeface="+mn-cs"/>
              </a:rPr>
              <a:t>Yld</a:t>
            </a:r>
            <a:r>
              <a:rPr kumimoji="0" lang="en-US" sz="1200" b="0" i="0" u="none" strike="noStrike" kern="1200" cap="none" spc="0" normalizeH="0" baseline="0" noProof="0" dirty="0">
                <a:ln>
                  <a:noFill/>
                </a:ln>
                <a:solidFill>
                  <a:prstClr val="black"/>
                </a:solidFill>
                <a:effectLst/>
                <a:uLnTx/>
                <a:uFillTx/>
                <a:latin typeface="Times New Roman"/>
                <a:ea typeface="+mn-ea"/>
                <a:cs typeface="+mn-cs"/>
              </a:rPr>
              <a:t> at Issue:         100.0/2.125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Issue Spread:                 +21/BVAL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Bond Rating:                 Aa3/AA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mn-cs"/>
              </a:rPr>
              <a:t>CUSIP:                              79768HDZ8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mn-cs"/>
              </a:rPr>
              <a:t>Social Impact Score</a:t>
            </a:r>
            <a:r>
              <a:rPr kumimoji="0" lang="en-US" sz="1100" b="1" i="0" u="none" strike="noStrike" kern="1200" cap="none" spc="0" normalizeH="0" baseline="0" noProof="0" dirty="0">
                <a:ln>
                  <a:noFill/>
                </a:ln>
                <a:solidFill>
                  <a:prstClr val="black"/>
                </a:solidFill>
                <a:effectLst/>
                <a:uLnTx/>
                <a:uFillTx/>
                <a:latin typeface="Times New Roman"/>
                <a:ea typeface="+mn-ea"/>
                <a:cs typeface="+mn-cs"/>
              </a:rPr>
              <a:t>:          HIGH</a:t>
            </a:r>
          </a:p>
        </p:txBody>
      </p:sp>
      <p:sp>
        <p:nvSpPr>
          <p:cNvPr id="35" name="TextBox 34"/>
          <p:cNvSpPr txBox="1"/>
          <p:nvPr/>
        </p:nvSpPr>
        <p:spPr>
          <a:xfrm>
            <a:off x="212885" y="670796"/>
            <a:ext cx="4820045" cy="210826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mn-cs"/>
              </a:rPr>
              <a:t>Issuer/Issue Description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The SFPUC wastewater enterprise, which provides sewage and storm water collection, treatment and disposal to San Francisco residents, is issuing CBI and </a:t>
            </a:r>
            <a:r>
              <a:rPr kumimoji="0" lang="en-US" sz="1200" b="0" i="0" u="none" strike="noStrike" kern="1200" cap="none" spc="0" normalizeH="0" baseline="0" noProof="0" dirty="0" err="1">
                <a:ln>
                  <a:noFill/>
                </a:ln>
                <a:solidFill>
                  <a:prstClr val="black"/>
                </a:solidFill>
                <a:effectLst/>
                <a:uLnTx/>
                <a:uFillTx/>
                <a:latin typeface="Times New Roman"/>
                <a:ea typeface="+mn-ea"/>
                <a:cs typeface="+mn-cs"/>
              </a:rPr>
              <a:t>Sustainalytics</a:t>
            </a:r>
            <a:r>
              <a:rPr kumimoji="0" lang="en-US" sz="1200" b="0" i="0" u="none" strike="noStrike" kern="1200" cap="none" spc="0" normalizeH="0" baseline="0" noProof="0" dirty="0">
                <a:ln>
                  <a:noFill/>
                </a:ln>
                <a:solidFill>
                  <a:prstClr val="black"/>
                </a:solidFill>
                <a:effectLst/>
                <a:uLnTx/>
                <a:uFillTx/>
                <a:latin typeface="Times New Roman"/>
                <a:ea typeface="+mn-ea"/>
                <a:cs typeface="+mn-cs"/>
              </a:rPr>
              <a:t> certified Green Bonds  to finance its large Sewer System Improvement Plan, including the construction of a Biosolids Digester Facilities Project, also partially funded with an EPA loan. Other projects include replacing aging and inefficient facilities, upgrades, and new treatment plants. The bonds are secured by senior lien on net revenues of the system. The PUC's service area is largely coterminous with the City of San Francisco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a:ea typeface="+mn-ea"/>
              <a:cs typeface="+mn-cs"/>
            </a:endParaRPr>
          </a:p>
        </p:txBody>
      </p:sp>
      <p:graphicFrame>
        <p:nvGraphicFramePr>
          <p:cNvPr id="14" name="Table 13">
            <a:extLst>
              <a:ext uri="{FF2B5EF4-FFF2-40B4-BE49-F238E27FC236}">
                <a16:creationId xmlns:a16="http://schemas.microsoft.com/office/drawing/2014/main" id="{B8D382CE-D037-4344-ABAC-CC9D81A7D9C5}"/>
              </a:ext>
            </a:extLst>
          </p:cNvPr>
          <p:cNvGraphicFramePr>
            <a:graphicFrameLocks noGrp="1"/>
          </p:cNvGraphicFramePr>
          <p:nvPr>
            <p:extLst>
              <p:ext uri="{D42A27DB-BD31-4B8C-83A1-F6EECF244321}">
                <p14:modId xmlns:p14="http://schemas.microsoft.com/office/powerpoint/2010/main" val="3148523377"/>
              </p:ext>
            </p:extLst>
          </p:nvPr>
        </p:nvGraphicFramePr>
        <p:xfrm>
          <a:off x="221222" y="2542778"/>
          <a:ext cx="8157138" cy="4012833"/>
        </p:xfrm>
        <a:graphic>
          <a:graphicData uri="http://schemas.openxmlformats.org/drawingml/2006/table">
            <a:tbl>
              <a:tblPr firstRow="1" firstCol="1" bandRow="1">
                <a:tableStyleId>{5C22544A-7EE6-4342-B048-85BDC9FD1C3A}</a:tableStyleId>
              </a:tblPr>
              <a:tblGrid>
                <a:gridCol w="2749735">
                  <a:extLst>
                    <a:ext uri="{9D8B030D-6E8A-4147-A177-3AD203B41FA5}">
                      <a16:colId xmlns:a16="http://schemas.microsoft.com/office/drawing/2014/main" val="20000"/>
                    </a:ext>
                  </a:extLst>
                </a:gridCol>
                <a:gridCol w="5407403">
                  <a:extLst>
                    <a:ext uri="{9D8B030D-6E8A-4147-A177-3AD203B41FA5}">
                      <a16:colId xmlns:a16="http://schemas.microsoft.com/office/drawing/2014/main" val="20001"/>
                    </a:ext>
                  </a:extLst>
                </a:gridCol>
              </a:tblGrid>
              <a:tr h="250594">
                <a:tc>
                  <a:txBody>
                    <a:bodyPr/>
                    <a:lstStyle/>
                    <a:p>
                      <a:pPr marL="0" marR="0" lvl="0" indent="0" algn="ctr" defTabSz="820256"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latin typeface="+mn-lt"/>
                          <a:ea typeface="+mn-ea"/>
                          <a:cs typeface="+mn-cs"/>
                        </a:rPr>
                        <a:t>Investment Attributes</a:t>
                      </a:r>
                    </a:p>
                  </a:txBody>
                  <a:tcPr marL="68580" marR="68580" marT="34290" marB="34290">
                    <a:solidFill>
                      <a:schemeClr val="accent1">
                        <a:lumMod val="75000"/>
                      </a:schemeClr>
                    </a:solidFill>
                  </a:tcPr>
                </a:tc>
                <a:tc>
                  <a:txBody>
                    <a:bodyPr/>
                    <a:lstStyle/>
                    <a:p>
                      <a:pPr algn="ctr"/>
                      <a:r>
                        <a:rPr lang="en-US" sz="1200" b="1" kern="1200" dirty="0">
                          <a:solidFill>
                            <a:schemeClr val="lt1"/>
                          </a:solidFill>
                          <a:latin typeface="+mj-lt"/>
                          <a:ea typeface="+mn-ea"/>
                          <a:cs typeface="+mn-cs"/>
                        </a:rPr>
                        <a:t>Status/Description</a:t>
                      </a:r>
                    </a:p>
                  </a:txBody>
                  <a:tcPr marL="68580" marR="68580" marT="34290" marB="34290">
                    <a:solidFill>
                      <a:schemeClr val="accent1">
                        <a:lumMod val="75000"/>
                      </a:schemeClr>
                    </a:solidFill>
                  </a:tcPr>
                </a:tc>
                <a:extLst>
                  <a:ext uri="{0D108BD9-81ED-4DB2-BD59-A6C34878D82A}">
                    <a16:rowId xmlns:a16="http://schemas.microsoft.com/office/drawing/2014/main" val="10000"/>
                  </a:ext>
                </a:extLst>
              </a:tr>
              <a:tr h="732770">
                <a:tc>
                  <a:txBody>
                    <a:bodyPr/>
                    <a:lstStyle/>
                    <a:p>
                      <a:pPr algn="l"/>
                      <a:r>
                        <a:rPr lang="en-US" sz="1200" dirty="0">
                          <a:solidFill>
                            <a:schemeClr val="tx2"/>
                          </a:solidFill>
                          <a:latin typeface="+mj-lt"/>
                        </a:rPr>
                        <a:t>Project Scope and Use of Proceeds</a:t>
                      </a:r>
                    </a:p>
                  </a:txBody>
                  <a:tcPr marL="137160" marR="68580" marT="34290" marB="34290" anchor="ctr">
                    <a:solidFill>
                      <a:schemeClr val="accent1">
                        <a:lumMod val="60000"/>
                        <a:lumOff val="40000"/>
                      </a:schemeClr>
                    </a:solidFill>
                  </a:tcPr>
                </a:tc>
                <a:tc>
                  <a:txBody>
                    <a:bodyPr/>
                    <a:lstStyle/>
                    <a:p>
                      <a:pPr marL="342900" marR="0" lvl="0" indent="-342900">
                        <a:lnSpc>
                          <a:spcPct val="100000"/>
                        </a:lnSpc>
                        <a:spcBef>
                          <a:spcPts val="0"/>
                        </a:spcBef>
                        <a:spcAft>
                          <a:spcPts val="0"/>
                        </a:spcAft>
                        <a:buClr>
                          <a:schemeClr val="tx2"/>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Wastewater treatment and management projects that include system replacement, upgrades, storm surge, and rising sea level mitigation and adaptation. Includes Biosolids Digester Facilities Project. </a:t>
                      </a:r>
                    </a:p>
                  </a:txBody>
                  <a:tcPr marL="68580" marR="68580" marT="34290" marB="34290">
                    <a:solidFill>
                      <a:schemeClr val="accent1">
                        <a:lumMod val="40000"/>
                        <a:lumOff val="60000"/>
                      </a:schemeClr>
                    </a:solidFill>
                  </a:tcPr>
                </a:tc>
                <a:extLst>
                  <a:ext uri="{0D108BD9-81ED-4DB2-BD59-A6C34878D82A}">
                    <a16:rowId xmlns:a16="http://schemas.microsoft.com/office/drawing/2014/main" val="10001"/>
                  </a:ext>
                </a:extLst>
              </a:tr>
              <a:tr h="628303">
                <a:tc>
                  <a:txBody>
                    <a:bodyPr/>
                    <a:lstStyle/>
                    <a:p>
                      <a:pPr algn="l"/>
                      <a:r>
                        <a:rPr lang="en-US" sz="1200" dirty="0">
                          <a:solidFill>
                            <a:schemeClr val="tx2"/>
                          </a:solidFill>
                          <a:latin typeface="+mj-lt"/>
                        </a:rPr>
                        <a:t>GBP Category and Alignment</a:t>
                      </a:r>
                    </a:p>
                  </a:txBody>
                  <a:tcPr marL="137160" marR="68580" marT="34290" marB="34290" anchor="ctr">
                    <a:solidFill>
                      <a:schemeClr val="accent1">
                        <a:lumMod val="60000"/>
                        <a:lumOff val="40000"/>
                      </a:schemeClr>
                    </a:solidFill>
                  </a:tcPr>
                </a:tc>
                <a:tc>
                  <a:txBody>
                    <a:bodyPr/>
                    <a:lstStyle/>
                    <a:p>
                      <a:pPr marL="342900" marR="0" lvl="0" indent="-342900" algn="l" defTabSz="820256"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dirty="0">
                          <a:effectLst/>
                          <a:latin typeface="+mn-lt"/>
                          <a:ea typeface="Calibri" panose="020F0502020204030204" pitchFamily="34" charset="0"/>
                          <a:cs typeface="Times New Roman" panose="02020603050405020304" pitchFamily="18" charset="0"/>
                        </a:rPr>
                        <a:t>Sustainable water and waste-water management: Infrastructure for wastewater treatment, sustainable urban drainage systems or flooding mitigation. </a:t>
                      </a:r>
                    </a:p>
                    <a:p>
                      <a:pPr marL="342900" marR="0" lvl="0" indent="-342900" algn="l" defTabSz="820256"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dirty="0">
                          <a:effectLst/>
                          <a:latin typeface="+mn-lt"/>
                          <a:ea typeface="Calibri" panose="020F0502020204030204" pitchFamily="34" charset="0"/>
                          <a:cs typeface="Times New Roman" panose="02020603050405020304" pitchFamily="18" charset="0"/>
                        </a:rPr>
                        <a:t>Climate Bond Certified Green Bonds; Third party verified by </a:t>
                      </a:r>
                      <a:r>
                        <a:rPr lang="en-US" sz="1200" dirty="0" err="1">
                          <a:effectLst/>
                          <a:latin typeface="+mn-lt"/>
                          <a:ea typeface="Calibri" panose="020F0502020204030204" pitchFamily="34" charset="0"/>
                          <a:cs typeface="Times New Roman" panose="02020603050405020304" pitchFamily="18" charset="0"/>
                        </a:rPr>
                        <a:t>Sustainalytics</a:t>
                      </a:r>
                      <a:endParaRPr lang="en-US" sz="1200" dirty="0">
                        <a:effectLst/>
                        <a:latin typeface="+mn-lt"/>
                        <a:ea typeface="Calibri" panose="020F0502020204030204" pitchFamily="34" charset="0"/>
                        <a:cs typeface="Times New Roman" panose="02020603050405020304" pitchFamily="18" charset="0"/>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0002"/>
                  </a:ext>
                </a:extLst>
              </a:tr>
              <a:tr h="797344">
                <a:tc>
                  <a:txBody>
                    <a:bodyPr/>
                    <a:lstStyle/>
                    <a:p>
                      <a:pPr algn="l"/>
                      <a:r>
                        <a:rPr lang="en-US" sz="1200" dirty="0">
                          <a:solidFill>
                            <a:schemeClr val="tx2"/>
                          </a:solidFill>
                          <a:latin typeface="+mj-lt"/>
                        </a:rPr>
                        <a:t>Governance and Transparency</a:t>
                      </a:r>
                    </a:p>
                  </a:txBody>
                  <a:tcPr marL="137160" marR="68580" marT="34290" marB="34290" anchor="ctr">
                    <a:solidFill>
                      <a:schemeClr val="accent1">
                        <a:lumMod val="60000"/>
                        <a:lumOff val="40000"/>
                      </a:schemeClr>
                    </a:solidFill>
                  </a:tcPr>
                </a:tc>
                <a:tc>
                  <a:txBody>
                    <a:bodyPr/>
                    <a:lstStyle/>
                    <a:p>
                      <a:pPr marL="342900" marR="0" lvl="0" indent="-342900" algn="l" defTabSz="820256"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dirty="0">
                          <a:effectLst/>
                          <a:latin typeface="+mn-lt"/>
                          <a:ea typeface="Calibri" panose="020F0502020204030204" pitchFamily="34" charset="0"/>
                          <a:cs typeface="Times New Roman" panose="02020603050405020304" pitchFamily="18" charset="0"/>
                        </a:rPr>
                        <a:t>Management proactively incorporates climate risk into capital planning and budgeting</a:t>
                      </a:r>
                    </a:p>
                    <a:p>
                      <a:pPr marL="342900" marR="0" lvl="0" indent="-342900">
                        <a:lnSpc>
                          <a:spcPct val="100000"/>
                        </a:lnSpc>
                        <a:spcBef>
                          <a:spcPts val="0"/>
                        </a:spcBef>
                        <a:spcAft>
                          <a:spcPts val="0"/>
                        </a:spcAft>
                        <a:buClr>
                          <a:schemeClr val="tx2"/>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SFPUC commits to working with investors and certification entities on ongoing disclosure and project monitoring. </a:t>
                      </a:r>
                    </a:p>
                  </a:txBody>
                  <a:tcPr marL="68580" marR="68580" marT="34290" marB="34290">
                    <a:solidFill>
                      <a:schemeClr val="accent1">
                        <a:lumMod val="40000"/>
                        <a:lumOff val="60000"/>
                      </a:schemeClr>
                    </a:solidFill>
                  </a:tcPr>
                </a:tc>
                <a:extLst>
                  <a:ext uri="{0D108BD9-81ED-4DB2-BD59-A6C34878D82A}">
                    <a16:rowId xmlns:a16="http://schemas.microsoft.com/office/drawing/2014/main" val="10004"/>
                  </a:ext>
                </a:extLst>
              </a:tr>
              <a:tr h="721222">
                <a:tc>
                  <a:txBody>
                    <a:bodyPr/>
                    <a:lstStyle/>
                    <a:p>
                      <a:pPr algn="l"/>
                      <a:r>
                        <a:rPr lang="en-US" sz="1200" dirty="0">
                          <a:solidFill>
                            <a:schemeClr val="tx2"/>
                          </a:solidFill>
                          <a:latin typeface="+mj-lt"/>
                        </a:rPr>
                        <a:t>Credit Profile</a:t>
                      </a:r>
                    </a:p>
                  </a:txBody>
                  <a:tcPr marL="137160" marR="68580" marT="34290" marB="34290" anchor="ctr">
                    <a:solidFill>
                      <a:schemeClr val="accent1">
                        <a:lumMod val="60000"/>
                        <a:lumOff val="40000"/>
                      </a:schemeClr>
                    </a:solidFill>
                  </a:tcPr>
                </a:tc>
                <a:tc>
                  <a:txBody>
                    <a:bodyPr/>
                    <a:lstStyle/>
                    <a:p>
                      <a:pPr marL="342900" marR="0" lvl="0" indent="-342900" algn="l" defTabSz="820256"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dirty="0">
                          <a:effectLst/>
                          <a:latin typeface="+mn-lt"/>
                          <a:ea typeface="Calibri" panose="020F0502020204030204" pitchFamily="34" charset="0"/>
                          <a:cs typeface="Times New Roman" panose="02020603050405020304" pitchFamily="18" charset="0"/>
                        </a:rPr>
                        <a:t>Strong enterprise profile, as well as environmental compliance and rate-setting practices</a:t>
                      </a:r>
                    </a:p>
                    <a:p>
                      <a:pPr marL="342900" marR="0" lvl="0" indent="-342900" algn="l" defTabSz="820256"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dirty="0">
                          <a:effectLst/>
                          <a:latin typeface="+mn-lt"/>
                          <a:ea typeface="Calibri" panose="020F0502020204030204" pitchFamily="34" charset="0"/>
                          <a:cs typeface="Times New Roman" panose="02020603050405020304" pitchFamily="18" charset="0"/>
                        </a:rPr>
                        <a:t>Solid economic fundamentals, and strong financial risk profile relative to industry and peers</a:t>
                      </a:r>
                    </a:p>
                  </a:txBody>
                  <a:tcPr marL="68580" marR="68580" marT="34290" marB="34290">
                    <a:solidFill>
                      <a:schemeClr val="accent1">
                        <a:lumMod val="40000"/>
                        <a:lumOff val="60000"/>
                      </a:schemeClr>
                    </a:solidFill>
                  </a:tcPr>
                </a:tc>
                <a:extLst>
                  <a:ext uri="{0D108BD9-81ED-4DB2-BD59-A6C34878D82A}">
                    <a16:rowId xmlns:a16="http://schemas.microsoft.com/office/drawing/2014/main" val="1357416112"/>
                  </a:ext>
                </a:extLst>
              </a:tr>
              <a:tr h="721222">
                <a:tc>
                  <a:txBody>
                    <a:bodyPr/>
                    <a:lstStyle/>
                    <a:p>
                      <a:pPr marL="0" marR="0" indent="0" algn="l" defTabSz="820256"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j-lt"/>
                          <a:ea typeface="+mn-ea"/>
                          <a:cs typeface="+mn-cs"/>
                        </a:rPr>
                        <a:t>Deal Structure and Relative Value</a:t>
                      </a:r>
                    </a:p>
                  </a:txBody>
                  <a:tcPr marL="137160" marR="68580" marT="34290" marB="34290" anchor="ctr">
                    <a:solidFill>
                      <a:schemeClr val="accent1">
                        <a:lumMod val="60000"/>
                        <a:lumOff val="40000"/>
                      </a:schemeClr>
                    </a:solidFill>
                  </a:tcPr>
                </a:tc>
                <a:tc>
                  <a:txBody>
                    <a:bodyPr/>
                    <a:lstStyle/>
                    <a:p>
                      <a:pPr marL="342900" marR="0" lvl="0" indent="-342900">
                        <a:lnSpc>
                          <a:spcPct val="100000"/>
                        </a:lnSpc>
                        <a:spcBef>
                          <a:spcPts val="0"/>
                        </a:spcBef>
                        <a:spcAft>
                          <a:spcPts val="0"/>
                        </a:spcAft>
                        <a:buClr>
                          <a:schemeClr val="tx2"/>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Attractive five-year call/put structure with a high penalty adj. rate in case of failed mandatory tender</a:t>
                      </a:r>
                    </a:p>
                    <a:p>
                      <a:pPr marL="342900" marR="0" lvl="0" indent="-342900">
                        <a:lnSpc>
                          <a:spcPct val="100000"/>
                        </a:lnSpc>
                        <a:spcBef>
                          <a:spcPts val="0"/>
                        </a:spcBef>
                        <a:spcAft>
                          <a:spcPts val="0"/>
                        </a:spcAft>
                        <a:buClr>
                          <a:schemeClr val="tx2"/>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Large issue size; liquid, widely held CA issuer with stellar investor reputation</a:t>
                      </a:r>
                    </a:p>
                    <a:p>
                      <a:pPr marL="342900" marR="0" lvl="0" indent="-342900">
                        <a:lnSpc>
                          <a:spcPct val="100000"/>
                        </a:lnSpc>
                        <a:spcBef>
                          <a:spcPts val="0"/>
                        </a:spcBef>
                        <a:spcAft>
                          <a:spcPts val="0"/>
                        </a:spcAft>
                        <a:buClr>
                          <a:schemeClr val="tx2"/>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Tight spread relative to comparable peers, unlikely alpha contributor. </a:t>
                      </a:r>
                    </a:p>
                  </a:txBody>
                  <a:tcPr marL="68580" marR="68580" marT="34290" marB="34290">
                    <a:solidFill>
                      <a:schemeClr val="accent1">
                        <a:lumMod val="40000"/>
                        <a:lumOff val="60000"/>
                      </a:schemeClr>
                    </a:solidFill>
                  </a:tcPr>
                </a:tc>
                <a:extLst>
                  <a:ext uri="{0D108BD9-81ED-4DB2-BD59-A6C34878D82A}">
                    <a16:rowId xmlns:a16="http://schemas.microsoft.com/office/drawing/2014/main" val="10006"/>
                  </a:ext>
                </a:extLst>
              </a:tr>
            </a:tbl>
          </a:graphicData>
        </a:graphic>
      </p:graphicFrame>
      <p:cxnSp>
        <p:nvCxnSpPr>
          <p:cNvPr id="15" name="Straight Connector 14">
            <a:extLst>
              <a:ext uri="{FF2B5EF4-FFF2-40B4-BE49-F238E27FC236}">
                <a16:creationId xmlns:a16="http://schemas.microsoft.com/office/drawing/2014/main" id="{4F087CDE-DB48-4980-967F-5FB92A1C4A2B}"/>
              </a:ext>
            </a:extLst>
          </p:cNvPr>
          <p:cNvCxnSpPr/>
          <p:nvPr/>
        </p:nvCxnSpPr>
        <p:spPr bwMode="auto">
          <a:xfrm>
            <a:off x="5024539" y="726376"/>
            <a:ext cx="0" cy="178182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a:extLst>
              <a:ext uri="{FF2B5EF4-FFF2-40B4-BE49-F238E27FC236}">
                <a16:creationId xmlns:a16="http://schemas.microsoft.com/office/drawing/2014/main" id="{3C9145B4-740A-44E4-A05E-FDA20C430A17}"/>
              </a:ext>
            </a:extLst>
          </p:cNvPr>
          <p:cNvSpPr/>
          <p:nvPr/>
        </p:nvSpPr>
        <p:spPr bwMode="auto">
          <a:xfrm>
            <a:off x="917331" y="211707"/>
            <a:ext cx="385948" cy="374597"/>
          </a:xfrm>
          <a:prstGeom prst="rect">
            <a:avLst/>
          </a:prstGeom>
          <a:solidFill>
            <a:schemeClr val="bg1"/>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lvl="0" indent="0" algn="ctr" defTabSz="820351"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Narrow" pitchFamily="34" charset="0"/>
                <a:ea typeface="+mn-ea"/>
                <a:cs typeface="+mn-cs"/>
              </a:rPr>
              <a:t>V</a:t>
            </a:r>
          </a:p>
        </p:txBody>
      </p:sp>
    </p:spTree>
    <p:extLst>
      <p:ext uri="{BB962C8B-B14F-4D97-AF65-F5344CB8AC3E}">
        <p14:creationId xmlns:p14="http://schemas.microsoft.com/office/powerpoint/2010/main" val="113575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B3C29-4469-4ECE-A8ED-D40B5AD31533}" type="slidenum">
              <a:rPr kumimoji="0" lang="en-US" sz="10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2" name="Title 1"/>
          <p:cNvSpPr>
            <a:spLocks noGrp="1"/>
          </p:cNvSpPr>
          <p:nvPr>
            <p:ph type="title"/>
          </p:nvPr>
        </p:nvSpPr>
        <p:spPr/>
        <p:txBody>
          <a:bodyPr/>
          <a:lstStyle/>
          <a:p>
            <a:endParaRPr lang="en-US" sz="1500" dirty="0"/>
          </a:p>
        </p:txBody>
      </p:sp>
      <p:graphicFrame>
        <p:nvGraphicFramePr>
          <p:cNvPr id="4" name="Table 3"/>
          <p:cNvGraphicFramePr>
            <a:graphicFrameLocks noGrp="1"/>
          </p:cNvGraphicFramePr>
          <p:nvPr>
            <p:extLst/>
          </p:nvPr>
        </p:nvGraphicFramePr>
        <p:xfrm>
          <a:off x="324465" y="827210"/>
          <a:ext cx="8013291" cy="5628377"/>
        </p:xfrm>
        <a:graphic>
          <a:graphicData uri="http://schemas.openxmlformats.org/drawingml/2006/table">
            <a:tbl>
              <a:tblPr firstRow="1">
                <a:tableStyleId>{5C22544A-7EE6-4342-B048-85BDC9FD1C3A}</a:tableStyleId>
              </a:tblPr>
              <a:tblGrid>
                <a:gridCol w="1348345">
                  <a:extLst>
                    <a:ext uri="{9D8B030D-6E8A-4147-A177-3AD203B41FA5}">
                      <a16:colId xmlns:a16="http://schemas.microsoft.com/office/drawing/2014/main" val="20000"/>
                    </a:ext>
                  </a:extLst>
                </a:gridCol>
                <a:gridCol w="1515583">
                  <a:extLst>
                    <a:ext uri="{9D8B030D-6E8A-4147-A177-3AD203B41FA5}">
                      <a16:colId xmlns:a16="http://schemas.microsoft.com/office/drawing/2014/main" val="20001"/>
                    </a:ext>
                  </a:extLst>
                </a:gridCol>
                <a:gridCol w="4008821">
                  <a:extLst>
                    <a:ext uri="{9D8B030D-6E8A-4147-A177-3AD203B41FA5}">
                      <a16:colId xmlns:a16="http://schemas.microsoft.com/office/drawing/2014/main" val="20002"/>
                    </a:ext>
                  </a:extLst>
                </a:gridCol>
                <a:gridCol w="580103">
                  <a:extLst>
                    <a:ext uri="{9D8B030D-6E8A-4147-A177-3AD203B41FA5}">
                      <a16:colId xmlns:a16="http://schemas.microsoft.com/office/drawing/2014/main" val="20003"/>
                    </a:ext>
                  </a:extLst>
                </a:gridCol>
                <a:gridCol w="560439">
                  <a:extLst>
                    <a:ext uri="{9D8B030D-6E8A-4147-A177-3AD203B41FA5}">
                      <a16:colId xmlns:a16="http://schemas.microsoft.com/office/drawing/2014/main" val="20004"/>
                    </a:ext>
                  </a:extLst>
                </a:gridCol>
              </a:tblGrid>
              <a:tr h="519896">
                <a:tc>
                  <a:txBody>
                    <a:bodyPr/>
                    <a:lstStyle/>
                    <a:p>
                      <a:pPr marL="0" algn="ctr" defTabSz="820256" rtl="0" eaLnBrk="1" fontAlgn="ctr" latinLnBrk="0" hangingPunct="1"/>
                      <a:r>
                        <a:rPr lang="en-US" sz="1050" b="1" u="none" strike="noStrike" kern="1200" dirty="0">
                          <a:solidFill>
                            <a:schemeClr val="lt1"/>
                          </a:solidFill>
                          <a:effectLst/>
                          <a:latin typeface="+mj-lt"/>
                          <a:ea typeface="+mn-ea"/>
                          <a:cs typeface="+mn-cs"/>
                        </a:rPr>
                        <a:t> </a:t>
                      </a:r>
                    </a:p>
                  </a:txBody>
                  <a:tcPr marL="6207" marR="6207" marT="6207" marB="0" anchor="b">
                    <a:solidFill>
                      <a:schemeClr val="accent1">
                        <a:lumMod val="75000"/>
                      </a:schemeClr>
                    </a:solidFill>
                  </a:tcPr>
                </a:tc>
                <a:tc>
                  <a:txBody>
                    <a:bodyPr/>
                    <a:lstStyle/>
                    <a:p>
                      <a:pPr marL="0" algn="ctr" defTabSz="820256" rtl="0" eaLnBrk="1" fontAlgn="ctr" latinLnBrk="0" hangingPunct="1"/>
                      <a:endParaRPr lang="en-US" sz="1050" b="1" u="none" strike="noStrike" kern="1200" dirty="0">
                        <a:solidFill>
                          <a:schemeClr val="lt1"/>
                        </a:solidFill>
                        <a:effectLst/>
                        <a:latin typeface="+mj-lt"/>
                        <a:ea typeface="+mn-ea"/>
                        <a:cs typeface="+mn-cs"/>
                      </a:endParaRPr>
                    </a:p>
                  </a:txBody>
                  <a:tcPr marL="6207" marR="6207" marT="6207" marB="0" anchor="ctr">
                    <a:solidFill>
                      <a:schemeClr val="accent1">
                        <a:lumMod val="75000"/>
                      </a:schemeClr>
                    </a:solidFill>
                  </a:tcPr>
                </a:tc>
                <a:tc>
                  <a:txBody>
                    <a:bodyPr/>
                    <a:lstStyle/>
                    <a:p>
                      <a:pPr marL="0" algn="ctr" defTabSz="820256" rtl="0" eaLnBrk="1" fontAlgn="ctr" latinLnBrk="0" hangingPunct="1"/>
                      <a:r>
                        <a:rPr lang="pt-BR" sz="1050" b="1" u="none" strike="noStrike" kern="1200" dirty="0">
                          <a:solidFill>
                            <a:schemeClr val="bg1"/>
                          </a:solidFill>
                          <a:effectLst/>
                          <a:latin typeface="+mj-lt"/>
                          <a:ea typeface="+mn-ea"/>
                          <a:cs typeface="+mn-cs"/>
                        </a:rPr>
                        <a:t>SFPUC Wastewater Green Bonds</a:t>
                      </a:r>
                      <a:endParaRPr lang="en-US" sz="1050" b="1" u="none" strike="noStrike" kern="1200" dirty="0">
                        <a:solidFill>
                          <a:schemeClr val="bg1"/>
                        </a:solidFill>
                        <a:effectLst/>
                        <a:latin typeface="+mj-lt"/>
                        <a:ea typeface="+mn-ea"/>
                        <a:cs typeface="+mn-cs"/>
                      </a:endParaRPr>
                    </a:p>
                  </a:txBody>
                  <a:tcPr marL="6207" marR="6207" marT="6207" marB="0" anchor="ctr">
                    <a:solidFill>
                      <a:schemeClr val="accent1">
                        <a:lumMod val="75000"/>
                      </a:schemeClr>
                    </a:solidFill>
                  </a:tcPr>
                </a:tc>
                <a:tc gridSpan="2">
                  <a:txBody>
                    <a:bodyPr/>
                    <a:lstStyle/>
                    <a:p>
                      <a:pPr marL="0" algn="ctr" defTabSz="820256" rtl="0" eaLnBrk="1" fontAlgn="ctr" latinLnBrk="0" hangingPunct="1"/>
                      <a:r>
                        <a:rPr lang="en-US" sz="1050" b="1" u="none" strike="noStrike" kern="1200" dirty="0">
                          <a:solidFill>
                            <a:schemeClr val="lt1"/>
                          </a:solidFill>
                          <a:effectLst/>
                          <a:latin typeface="+mj-lt"/>
                          <a:ea typeface="+mn-ea"/>
                          <a:cs typeface="+mn-cs"/>
                        </a:rPr>
                        <a:t>High</a:t>
                      </a:r>
                    </a:p>
                  </a:txBody>
                  <a:tcPr marL="6207" marR="6207" marT="6207" marB="0" anchor="c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10000"/>
                  </a:ext>
                </a:extLst>
              </a:tr>
              <a:tr h="519896">
                <a:tc>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Factor</a:t>
                      </a:r>
                    </a:p>
                  </a:txBody>
                  <a:tcPr marL="6207" marR="6207" marT="6207" marB="0" anchor="ctr">
                    <a:lnB w="1905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Sub-Factor</a:t>
                      </a:r>
                    </a:p>
                  </a:txBody>
                  <a:tcPr marL="6207" marR="6207" marT="6207" marB="0" anchor="ctr">
                    <a:lnB w="1905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Analysis</a:t>
                      </a:r>
                    </a:p>
                  </a:txBody>
                  <a:tcPr marL="6207" marR="6207" marT="6207" marB="0" anchor="ctr">
                    <a:lnB w="1905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Weight</a:t>
                      </a:r>
                    </a:p>
                  </a:txBody>
                  <a:tcPr marL="6207" marR="6207" marT="6207" marB="0" anchor="ctr">
                    <a:lnB w="1905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Score</a:t>
                      </a:r>
                    </a:p>
                  </a:txBody>
                  <a:tcPr marL="6207" marR="6207" marT="6207" marB="0" anchor="ctr">
                    <a:lnB w="1905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83709">
                <a:tc rowSpan="2">
                  <a:txBody>
                    <a:bodyPr/>
                    <a:lstStyle/>
                    <a:p>
                      <a:pPr marL="0" algn="l" defTabSz="820256" rtl="0" eaLnBrk="1" fontAlgn="ctr" latinLnBrk="0" hangingPunct="1"/>
                      <a:r>
                        <a:rPr lang="en-US" sz="1000" b="1" u="none" strike="noStrike" kern="1200" dirty="0">
                          <a:solidFill>
                            <a:schemeClr val="tx2"/>
                          </a:solidFill>
                          <a:effectLst/>
                          <a:latin typeface="+mj-lt"/>
                          <a:ea typeface="+mn-ea"/>
                          <a:cs typeface="+mn-cs"/>
                        </a:rPr>
                        <a:t>Nature and Attributes of Impact</a:t>
                      </a:r>
                    </a:p>
                  </a:txBody>
                  <a:tcPr marT="6207" marB="0" anchor="ctr">
                    <a:lnL w="12700" cmpd="sng">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en-US" sz="1100" u="none" strike="noStrike" dirty="0">
                          <a:effectLst/>
                          <a:latin typeface="+mj-lt"/>
                        </a:rPr>
                        <a:t>Issuer/Project Alignment</a:t>
                      </a:r>
                      <a:endParaRPr lang="en-US" sz="1100" b="0" i="0" u="none" strike="noStrike" dirty="0">
                        <a:solidFill>
                          <a:srgbClr val="000000"/>
                        </a:solidFill>
                        <a:effectLst/>
                        <a:latin typeface="+mj-lt"/>
                      </a:endParaRPr>
                    </a:p>
                  </a:txBody>
                  <a:tcPr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114300" indent="-114300" algn="l" fontAlgn="t">
                        <a:buClr>
                          <a:schemeClr val="tx2"/>
                        </a:buClr>
                        <a:buFont typeface="Wingdings" panose="05000000000000000000" pitchFamily="2" charset="2"/>
                        <a:buChar char="§"/>
                      </a:pPr>
                      <a:r>
                        <a:rPr lang="en-US" sz="1000" u="none" strike="noStrike" baseline="0" dirty="0">
                          <a:effectLst/>
                        </a:rPr>
                        <a:t>GBP category: Sustainable water and waste-water management</a:t>
                      </a:r>
                    </a:p>
                    <a:p>
                      <a:pPr marL="0" indent="0" algn="l" fontAlgn="t">
                        <a:buClr>
                          <a:schemeClr val="tx2"/>
                        </a:buClr>
                        <a:buFont typeface="Wingdings" panose="05000000000000000000" pitchFamily="2" charset="2"/>
                        <a:buNone/>
                      </a:pPr>
                      <a:endParaRPr lang="en-US" sz="1000" u="none" strike="noStrike" baseline="0" dirty="0">
                        <a:effectLst/>
                      </a:endParaRPr>
                    </a:p>
                    <a:p>
                      <a:pPr marL="114300" indent="-114300" algn="l" fontAlgn="t">
                        <a:buClr>
                          <a:schemeClr val="tx2"/>
                        </a:buClr>
                        <a:buFont typeface="Wingdings" panose="05000000000000000000" pitchFamily="2" charset="2"/>
                        <a:buChar char="§"/>
                      </a:pPr>
                      <a:endParaRPr lang="en-US" sz="1000" u="none" strike="noStrike" baseline="0" dirty="0">
                        <a:effectLst/>
                      </a:endParaRPr>
                    </a:p>
                    <a:p>
                      <a:pPr marL="114300" indent="-114300" algn="l" fontAlgn="t">
                        <a:buClr>
                          <a:schemeClr val="tx2"/>
                        </a:buClr>
                        <a:buFont typeface="Wingdings" panose="05000000000000000000" pitchFamily="2" charset="2"/>
                        <a:buChar char="§"/>
                      </a:pPr>
                      <a:r>
                        <a:rPr lang="en-US" sz="1000" u="none" strike="noStrike" baseline="0" dirty="0">
                          <a:effectLst/>
                        </a:rPr>
                        <a:t>Wastewater treatment and management projects that include system replacement, upgrades, storm surge, and rising sea level mitigation and adaptation. Includes Biosolids Digester Facilities Project</a:t>
                      </a:r>
                    </a:p>
                  </a:txBody>
                  <a:tcPr marL="6207" marR="6207"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30%</a:t>
                      </a:r>
                    </a:p>
                  </a:txBody>
                  <a:tcPr marL="6207" marR="6207"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High</a:t>
                      </a:r>
                    </a:p>
                  </a:txBody>
                  <a:tcPr marL="6207" marR="6207" marT="6207" marB="0" anchor="ctr">
                    <a:lnL w="1270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635557">
                <a:tc vMerge="1">
                  <a:txBody>
                    <a:bodyPr/>
                    <a:lstStyle/>
                    <a:p>
                      <a:endParaRPr lang="en-US"/>
                    </a:p>
                  </a:txBody>
                  <a:tcPr/>
                </a:tc>
                <a:tc>
                  <a:txBody>
                    <a:bodyPr/>
                    <a:lstStyle/>
                    <a:p>
                      <a:pPr marL="0" marR="0" lvl="0" indent="0" algn="l" defTabSz="820256" rtl="0" eaLnBrk="1" fontAlgn="ctr"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mj-lt"/>
                          <a:ea typeface="+mn-ea"/>
                          <a:cs typeface="+mn-cs"/>
                        </a:rPr>
                        <a:t>Use of Proceeds</a:t>
                      </a:r>
                    </a:p>
                  </a:txBody>
                  <a:tcPr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83709">
                <a:tc rowSpan="3">
                  <a:txBody>
                    <a:bodyPr/>
                    <a:lstStyle/>
                    <a:p>
                      <a:pPr marL="0" algn="l" defTabSz="820256" rtl="0" eaLnBrk="1" fontAlgn="ctr" latinLnBrk="0" hangingPunct="1"/>
                      <a:r>
                        <a:rPr lang="en-US" sz="1000" b="1" u="none" strike="noStrike" kern="1200" dirty="0">
                          <a:solidFill>
                            <a:schemeClr val="tx2"/>
                          </a:solidFill>
                          <a:effectLst/>
                          <a:latin typeface="+mj-lt"/>
                          <a:ea typeface="+mn-ea"/>
                          <a:cs typeface="+mn-cs"/>
                        </a:rPr>
                        <a:t>Deliberation, Governance and Transparency</a:t>
                      </a:r>
                    </a:p>
                  </a:txBody>
                  <a:tcPr marT="6207"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820256" rtl="0" eaLnBrk="1" fontAlgn="ctr"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mj-lt"/>
                          <a:ea typeface="+mn-ea"/>
                          <a:cs typeface="+mn-cs"/>
                        </a:rPr>
                        <a:t>Deliberative Approach</a:t>
                      </a:r>
                    </a:p>
                  </a:txBody>
                  <a:tcPr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3">
                  <a:txBody>
                    <a:bodyPr/>
                    <a:lstStyle/>
                    <a:p>
                      <a:pPr marL="114300" marR="0" lvl="0" indent="-114300" algn="l" defTabSz="820256" rtl="0" eaLnBrk="1" fontAlgn="t"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000" dirty="0">
                          <a:effectLst/>
                          <a:latin typeface="+mn-lt"/>
                          <a:ea typeface="Calibri" panose="020F0502020204030204" pitchFamily="34" charset="0"/>
                          <a:cs typeface="Times New Roman" panose="02020603050405020304" pitchFamily="18" charset="0"/>
                        </a:rPr>
                        <a:t>Management proactively incorporates climate risk into capital planning and budgeting</a:t>
                      </a:r>
                      <a:endParaRPr lang="en-US" sz="1000" u="none" strike="noStrike" baseline="0" dirty="0">
                        <a:effectLst/>
                      </a:endParaRPr>
                    </a:p>
                    <a:p>
                      <a:pPr marL="114300" marR="0" lvl="0" indent="-114300" algn="l" defTabSz="820256" rtl="0" eaLnBrk="1" fontAlgn="t"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000" u="none" strike="noStrike" baseline="0" dirty="0">
                          <a:effectLst/>
                        </a:rPr>
                        <a:t>Climate Bond Certified Green Bonds; Third party verified by </a:t>
                      </a:r>
                      <a:r>
                        <a:rPr lang="en-US" sz="1000" u="none" strike="noStrike" baseline="0" dirty="0" err="1">
                          <a:effectLst/>
                        </a:rPr>
                        <a:t>Sustainalytics</a:t>
                      </a:r>
                      <a:endParaRPr lang="en-US" sz="1000" u="none" strike="noStrike" baseline="0" dirty="0">
                        <a:effectLst/>
                        <a:latin typeface="+mn-lt"/>
                        <a:ea typeface="+mn-ea"/>
                        <a:cs typeface="+mn-cs"/>
                      </a:endParaRPr>
                    </a:p>
                    <a:p>
                      <a:pPr marL="114300" marR="0" lvl="0" indent="-114300" algn="l" defTabSz="820256" rtl="0" eaLnBrk="1" fontAlgn="t"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000" dirty="0">
                          <a:effectLst/>
                          <a:latin typeface="+mn-lt"/>
                          <a:ea typeface="Calibri" panose="020F0502020204030204" pitchFamily="34" charset="0"/>
                          <a:cs typeface="Times New Roman" panose="02020603050405020304" pitchFamily="18" charset="0"/>
                        </a:rPr>
                        <a:t>SFPUC commits to working with investors and certification entities on ongoing disclosure and project monitoring</a:t>
                      </a:r>
                    </a:p>
                    <a:p>
                      <a:pPr marL="114300" marR="0" lvl="0" indent="-114300" algn="l" defTabSz="820256" rtl="0" eaLnBrk="1" fontAlgn="t"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000" dirty="0">
                          <a:effectLst/>
                          <a:latin typeface="+mn-lt"/>
                          <a:ea typeface="Calibri" panose="020F0502020204030204" pitchFamily="34" charset="0"/>
                          <a:cs typeface="Times New Roman" panose="02020603050405020304" pitchFamily="18" charset="0"/>
                        </a:rPr>
                        <a:t>Provides quarterly sewer system improvement progress reports </a:t>
                      </a:r>
                    </a:p>
                    <a:p>
                      <a:pPr marL="114300" marR="0" lvl="0" indent="-114300" algn="l" defTabSz="820256" rtl="0" eaLnBrk="1" fontAlgn="t"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000" dirty="0">
                          <a:effectLst/>
                          <a:latin typeface="+mn-lt"/>
                          <a:ea typeface="Calibri" panose="020F0502020204030204" pitchFamily="34" charset="0"/>
                          <a:cs typeface="Times New Roman" panose="02020603050405020304" pitchFamily="18" charset="0"/>
                        </a:rPr>
                        <a:t>Maintains a regular community outreach  program (meetings and social media info sharing)</a:t>
                      </a:r>
                      <a:endParaRPr lang="en-US" sz="1000" u="none" strike="noStrike" kern="1200" dirty="0">
                        <a:solidFill>
                          <a:schemeClr val="tx1"/>
                        </a:solidFill>
                        <a:effectLst/>
                        <a:latin typeface="+mn-lt"/>
                        <a:ea typeface="+mn-ea"/>
                        <a:cs typeface="Times New Roman" panose="02020603050405020304" pitchFamily="18" charset="0"/>
                      </a:endParaRPr>
                    </a:p>
                    <a:p>
                      <a:pPr marL="114300" marR="0" lvl="0" indent="-114300" algn="l" defTabSz="820256" rtl="0" eaLnBrk="1" fontAlgn="t"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000" u="none" strike="noStrike" kern="1200" dirty="0">
                          <a:solidFill>
                            <a:schemeClr val="tx1"/>
                          </a:solidFill>
                          <a:effectLst/>
                          <a:latin typeface="+mn-lt"/>
                          <a:ea typeface="+mn-ea"/>
                          <a:cs typeface="Times New Roman" panose="02020603050405020304" pitchFamily="18" charset="0"/>
                        </a:rPr>
                        <a:t>SFPUC maintains a robust and well-populated  investor relations website, and is very receptive to inquiry and investor engagement opportunities. </a:t>
                      </a:r>
                      <a:endParaRPr lang="en-US" sz="1000" u="none" strike="noStrike" kern="1200" dirty="0">
                        <a:solidFill>
                          <a:schemeClr val="tx1"/>
                        </a:solidFill>
                        <a:effectLst/>
                        <a:latin typeface="+mn-lt"/>
                        <a:ea typeface="+mn-ea"/>
                        <a:cs typeface="+mn-cs"/>
                      </a:endParaRPr>
                    </a:p>
                  </a:txBody>
                  <a:tcPr marL="6207" marR="6207"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3">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40%</a:t>
                      </a:r>
                    </a:p>
                  </a:txBody>
                  <a:tcPr marL="6207" marR="6207"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High</a:t>
                      </a:r>
                    </a:p>
                  </a:txBody>
                  <a:tcPr marL="6207" marR="6207" marT="6207"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639036">
                <a:tc vMerge="1">
                  <a:txBody>
                    <a:bodyPr/>
                    <a:lstStyle/>
                    <a:p>
                      <a:endParaRPr lang="en-US"/>
                    </a:p>
                  </a:txBody>
                  <a:tcPr/>
                </a:tc>
                <a:tc>
                  <a:txBody>
                    <a:bodyPr/>
                    <a:lstStyle/>
                    <a:p>
                      <a:pPr algn="l" fontAlgn="ctr"/>
                      <a:r>
                        <a:rPr lang="en-US" sz="1100" b="0" i="0" u="none" strike="noStrike" dirty="0">
                          <a:solidFill>
                            <a:srgbClr val="000000"/>
                          </a:solidFill>
                          <a:effectLst/>
                          <a:latin typeface="+mj-lt"/>
                        </a:rPr>
                        <a:t>Prudence and Transparency</a:t>
                      </a:r>
                    </a:p>
                  </a:txBody>
                  <a:tcPr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78734">
                <a:tc vMerge="1">
                  <a:txBody>
                    <a:bodyPr/>
                    <a:lstStyle/>
                    <a:p>
                      <a:endParaRPr lang="en-US"/>
                    </a:p>
                  </a:txBody>
                  <a:tcPr/>
                </a:tc>
                <a:tc>
                  <a:txBody>
                    <a:bodyPr/>
                    <a:lstStyle/>
                    <a:p>
                      <a:pPr algn="l" fontAlgn="ctr"/>
                      <a:r>
                        <a:rPr lang="en-US" sz="1100" b="0" i="0" u="none" strike="noStrike" dirty="0">
                          <a:solidFill>
                            <a:srgbClr val="000000"/>
                          </a:solidFill>
                          <a:effectLst/>
                          <a:latin typeface="+mj-lt"/>
                        </a:rPr>
                        <a:t>Investor Engagement</a:t>
                      </a:r>
                    </a:p>
                  </a:txBody>
                  <a:tcPr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28348906"/>
                  </a:ext>
                </a:extLst>
              </a:tr>
              <a:tr h="529783">
                <a:tc rowSpan="2">
                  <a:txBody>
                    <a:bodyPr/>
                    <a:lstStyle/>
                    <a:p>
                      <a:pPr marL="0" algn="l" defTabSz="820256" rtl="0" eaLnBrk="1" fontAlgn="ctr" latinLnBrk="0" hangingPunct="1"/>
                      <a:r>
                        <a:rPr lang="en-US" sz="1000" b="1" u="none" strike="noStrike" kern="1200" dirty="0">
                          <a:solidFill>
                            <a:schemeClr val="tx2"/>
                          </a:solidFill>
                          <a:effectLst/>
                          <a:latin typeface="+mj-lt"/>
                          <a:ea typeface="+mn-ea"/>
                          <a:cs typeface="+mn-cs"/>
                        </a:rPr>
                        <a:t>Targeted Impact Enhancement </a:t>
                      </a:r>
                    </a:p>
                  </a:txBody>
                  <a:tcPr marT="6207"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en-US" sz="1100" b="0" i="0" u="none" strike="noStrike" dirty="0">
                          <a:solidFill>
                            <a:srgbClr val="000000"/>
                          </a:solidFill>
                          <a:effectLst/>
                          <a:latin typeface="+mj-lt"/>
                        </a:rPr>
                        <a:t>Principal Impact Sector</a:t>
                      </a:r>
                    </a:p>
                  </a:txBody>
                  <a:tcPr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114300" indent="-114300" algn="l" fontAlgn="t">
                        <a:buClr>
                          <a:schemeClr val="tx2"/>
                        </a:buClr>
                        <a:buFont typeface="Wingdings" panose="05000000000000000000" pitchFamily="2" charset="2"/>
                        <a:buChar char="§"/>
                      </a:pPr>
                      <a:r>
                        <a:rPr lang="en-US" sz="1000" u="none" strike="noStrike" dirty="0">
                          <a:effectLst/>
                        </a:rPr>
                        <a:t>Essential Utilities: upgrading the aging combined sewer system with a mix of grey and green infrastructure projects and technology. </a:t>
                      </a:r>
                    </a:p>
                    <a:p>
                      <a:pPr marL="114300" indent="-114300" algn="l" fontAlgn="t">
                        <a:buClr>
                          <a:schemeClr val="tx2"/>
                        </a:buClr>
                        <a:buFont typeface="Wingdings" panose="05000000000000000000" pitchFamily="2" charset="2"/>
                        <a:buChar char="§"/>
                      </a:pPr>
                      <a:endParaRPr lang="en-US" sz="1000" u="none" strike="noStrike" dirty="0">
                        <a:effectLst/>
                      </a:endParaRPr>
                    </a:p>
                    <a:p>
                      <a:pPr marL="114300" indent="-114300" algn="l" fontAlgn="t">
                        <a:buClr>
                          <a:schemeClr val="tx2"/>
                        </a:buClr>
                        <a:buFont typeface="Wingdings" panose="05000000000000000000" pitchFamily="2" charset="2"/>
                        <a:buChar char="§"/>
                      </a:pPr>
                      <a:r>
                        <a:rPr lang="en-US" sz="1000" u="none" strike="noStrike" dirty="0">
                          <a:effectLst/>
                        </a:rPr>
                        <a:t>State of CA has conducted several regional climate change assessments and produced technical reports and evidence-based scenario analysis that expose and quantify Bay Area vulnerabilities to excessive flooding, rising temperatures and sea levels, intensifying droughts and/or variable precipitation and wildfires.</a:t>
                      </a:r>
                    </a:p>
                    <a:p>
                      <a:pPr marL="114300" indent="-114300" algn="l" fontAlgn="t">
                        <a:buClr>
                          <a:schemeClr val="tx2"/>
                        </a:buClr>
                        <a:buFont typeface="Wingdings" panose="05000000000000000000" pitchFamily="2" charset="2"/>
                        <a:buChar char="§"/>
                      </a:pPr>
                      <a:r>
                        <a:rPr lang="en-US" sz="1000" u="none" strike="noStrike" dirty="0">
                          <a:effectLst/>
                        </a:rPr>
                        <a:t>Wastewater plants are especially vulnerable in the region due to salinity intrusion and subsurface flooding</a:t>
                      </a:r>
                    </a:p>
                    <a:p>
                      <a:pPr marL="114300" indent="-114300" algn="l" fontAlgn="t">
                        <a:buClr>
                          <a:schemeClr val="tx2"/>
                        </a:buClr>
                        <a:buFont typeface="Wingdings" panose="05000000000000000000" pitchFamily="2" charset="2"/>
                        <a:buChar char="§"/>
                      </a:pPr>
                      <a:endParaRPr lang="en-US" sz="1000" u="none" strike="noStrike" dirty="0">
                        <a:effectLst/>
                      </a:endParaRPr>
                    </a:p>
                  </a:txBody>
                  <a:tcPr marL="6207" marR="6207"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30%</a:t>
                      </a:r>
                    </a:p>
                  </a:txBody>
                  <a:tcPr marL="6207" marR="6207"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algn="ctr" defTabSz="820256" rtl="0" eaLnBrk="1" fontAlgn="ctr" latinLnBrk="0" hangingPunct="1"/>
                      <a:r>
                        <a:rPr lang="en-US" sz="1000" b="1" u="none" strike="noStrike" kern="1200" dirty="0">
                          <a:solidFill>
                            <a:schemeClr val="tx2"/>
                          </a:solidFill>
                          <a:effectLst/>
                          <a:latin typeface="+mj-lt"/>
                          <a:ea typeface="+mn-ea"/>
                          <a:cs typeface="+mn-cs"/>
                        </a:rPr>
                        <a:t>High</a:t>
                      </a:r>
                    </a:p>
                  </a:txBody>
                  <a:tcPr marL="6207" marR="6207" marT="6207"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r h="807780">
                <a:tc vMerge="1">
                  <a:txBody>
                    <a:bodyPr/>
                    <a:lstStyle/>
                    <a:p>
                      <a:endParaRPr lang="en-US"/>
                    </a:p>
                  </a:txBody>
                  <a:tcPr/>
                </a:tc>
                <a:tc>
                  <a:txBody>
                    <a:bodyPr/>
                    <a:lstStyle/>
                    <a:p>
                      <a:pPr algn="l" fontAlgn="ctr"/>
                      <a:r>
                        <a:rPr lang="en-US" sz="1100" b="0" i="0" u="none" strike="noStrike" dirty="0">
                          <a:solidFill>
                            <a:srgbClr val="000000"/>
                          </a:solidFill>
                          <a:effectLst/>
                          <a:latin typeface="+mj-lt"/>
                        </a:rPr>
                        <a:t>Geographical or Socioeconomic Need Assessment </a:t>
                      </a:r>
                    </a:p>
                  </a:txBody>
                  <a:tcPr marT="620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Rectangle 3">
            <a:extLst>
              <a:ext uri="{FF2B5EF4-FFF2-40B4-BE49-F238E27FC236}">
                <a16:creationId xmlns:a16="http://schemas.microsoft.com/office/drawing/2014/main" id="{6178D9A4-AEAA-4769-93F0-86386751DBD1}"/>
              </a:ext>
            </a:extLst>
          </p:cNvPr>
          <p:cNvSpPr>
            <a:spLocks noChangeArrowheads="1"/>
          </p:cNvSpPr>
          <p:nvPr/>
        </p:nvSpPr>
        <p:spPr bwMode="auto">
          <a:xfrm>
            <a:off x="713678" y="134136"/>
            <a:ext cx="2395586" cy="517218"/>
          </a:xfrm>
          <a:prstGeom prst="rect">
            <a:avLst/>
          </a:prstGeom>
          <a:solidFill>
            <a:schemeClr val="accent1">
              <a:lumMod val="75000"/>
            </a:schemeClr>
          </a:solidFill>
          <a:ln w="12700">
            <a:noFill/>
            <a:miter lim="800000"/>
            <a:headEnd/>
            <a:tailEnd/>
          </a:ln>
          <a:effectLs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a:ea typeface="+mn-ea"/>
                <a:cs typeface="+mn-cs"/>
              </a:rPr>
              <a:t>  </a:t>
            </a:r>
            <a:r>
              <a:rPr kumimoji="0" lang="en-US" sz="1400" b="1" i="0" u="none" strike="noStrike" kern="1200" cap="none" spc="0" normalizeH="0" baseline="0" noProof="0" dirty="0">
                <a:ln>
                  <a:noFill/>
                </a:ln>
                <a:solidFill>
                  <a:prstClr val="white"/>
                </a:solidFill>
                <a:effectLst/>
                <a:uLnTx/>
                <a:uFillTx/>
                <a:latin typeface="Arial Narrow"/>
                <a:ea typeface="+mn-ea"/>
                <a:cs typeface="+mn-cs"/>
              </a:rPr>
              <a:t>SI Assessment Scorecard</a:t>
            </a:r>
          </a:p>
        </p:txBody>
      </p:sp>
      <p:sp>
        <p:nvSpPr>
          <p:cNvPr id="6" name="Title 1">
            <a:extLst>
              <a:ext uri="{FF2B5EF4-FFF2-40B4-BE49-F238E27FC236}">
                <a16:creationId xmlns:a16="http://schemas.microsoft.com/office/drawing/2014/main" id="{42B31AE8-693D-4EE4-B87E-24248010F85F}"/>
              </a:ext>
            </a:extLst>
          </p:cNvPr>
          <p:cNvSpPr txBox="1">
            <a:spLocks/>
          </p:cNvSpPr>
          <p:nvPr/>
        </p:nvSpPr>
        <p:spPr bwMode="auto">
          <a:xfrm>
            <a:off x="3109264" y="146374"/>
            <a:ext cx="4963892" cy="533649"/>
          </a:xfrm>
          <a:prstGeom prst="rect">
            <a:avLst/>
          </a:prstGeom>
          <a:noFill/>
          <a:ln w="9525">
            <a:noFill/>
            <a:miter lim="800000"/>
            <a:headEnd/>
            <a:tailEnd/>
          </a:ln>
          <a:effectLst/>
        </p:spPr>
        <p:txBody>
          <a:bodyPr vert="horz" wrap="square" lIns="82026" tIns="41012" rIns="41017" bIns="41012" numCol="1" anchor="b" anchorCtr="0" compatLnSpc="1">
            <a:prstTxWarp prst="textNoShape">
              <a:avLst/>
            </a:prstTxWarp>
          </a:bodyPr>
          <a:lstStyle>
            <a:lvl1pPr marL="164050" algn="l" rtl="0" eaLnBrk="1" fontAlgn="base" hangingPunct="1">
              <a:spcBef>
                <a:spcPct val="0"/>
              </a:spcBef>
              <a:spcAft>
                <a:spcPct val="0"/>
              </a:spcAft>
              <a:defRPr sz="1600" b="1" cap="none" baseline="0">
                <a:solidFill>
                  <a:schemeClr val="bg1"/>
                </a:solidFill>
                <a:latin typeface="Century Gothic" panose="020B0502020202020204"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pt-BR" sz="1800" kern="0" dirty="0"/>
              <a:t>San Francisco Public Utilities Commission</a:t>
            </a:r>
            <a:r>
              <a:rPr lang="pt-BR" kern="0" dirty="0"/>
              <a:t/>
            </a:r>
            <a:br>
              <a:rPr lang="pt-BR" kern="0" dirty="0"/>
            </a:br>
            <a:r>
              <a:rPr lang="pt-BR" sz="1500" kern="0" dirty="0"/>
              <a:t>Wastewater Revenue Green Bonds, Series C 2018</a:t>
            </a:r>
            <a:endParaRPr lang="en-US" sz="1500" kern="0" dirty="0"/>
          </a:p>
        </p:txBody>
      </p:sp>
    </p:spTree>
    <p:extLst>
      <p:ext uri="{BB962C8B-B14F-4D97-AF65-F5344CB8AC3E}">
        <p14:creationId xmlns:p14="http://schemas.microsoft.com/office/powerpoint/2010/main" val="240716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7"/>
          <p:cNvSpPr>
            <a:spLocks noChangeArrowheads="1"/>
          </p:cNvSpPr>
          <p:nvPr/>
        </p:nvSpPr>
        <p:spPr bwMode="auto">
          <a:xfrm>
            <a:off x="4368099" y="1318914"/>
            <a:ext cx="4676940" cy="3487833"/>
          </a:xfrm>
          <a:prstGeom prst="rect">
            <a:avLst/>
          </a:prstGeom>
          <a:noFill/>
          <a:ln w="9525">
            <a:noFill/>
            <a:miter lim="800000"/>
            <a:headEnd/>
            <a:tailEnd/>
          </a:ln>
          <a:effectLst/>
        </p:spPr>
        <p:txBody>
          <a:bodyPr wrap="square" lIns="214227" tIns="214227" rIns="214227" bIns="214227">
            <a:spAutoFit/>
          </a:bodyPr>
          <a:lstStyle/>
          <a:p>
            <a:pPr defTabSz="902928" eaLnBrk="0" hangingPunct="0">
              <a:lnSpc>
                <a:spcPct val="90000"/>
              </a:lnSpc>
              <a:spcBef>
                <a:spcPts val="2512"/>
              </a:spcBef>
            </a:pPr>
            <a:r>
              <a:rPr lang="en-US" sz="1600" b="1" dirty="0">
                <a:solidFill>
                  <a:schemeClr val="tx2"/>
                </a:solidFill>
                <a:latin typeface="Century Gothic" panose="020B0502020202020204" pitchFamily="34" charset="0"/>
              </a:rPr>
              <a:t>Our Investment Process</a:t>
            </a:r>
          </a:p>
          <a:p>
            <a:pPr defTabSz="902928" eaLnBrk="0" hangingPunct="0">
              <a:lnSpc>
                <a:spcPct val="90000"/>
              </a:lnSpc>
              <a:spcBef>
                <a:spcPts val="2512"/>
              </a:spcBef>
            </a:pPr>
            <a:r>
              <a:rPr lang="en-US" sz="1600" b="1" dirty="0">
                <a:solidFill>
                  <a:schemeClr val="tx2"/>
                </a:solidFill>
                <a:latin typeface="Century Gothic" panose="020B0502020202020204" pitchFamily="34" charset="0"/>
              </a:rPr>
              <a:t>Why does Payden include climate resilience in its fundamental analysis?</a:t>
            </a:r>
          </a:p>
          <a:p>
            <a:pPr defTabSz="902928" eaLnBrk="0" hangingPunct="0">
              <a:lnSpc>
                <a:spcPct val="90000"/>
              </a:lnSpc>
              <a:spcBef>
                <a:spcPts val="2512"/>
              </a:spcBef>
            </a:pPr>
            <a:r>
              <a:rPr lang="en-US" sz="1600" b="1" dirty="0">
                <a:solidFill>
                  <a:schemeClr val="tx2"/>
                </a:solidFill>
                <a:latin typeface="Century Gothic" panose="020B0502020202020204" pitchFamily="34" charset="0"/>
              </a:rPr>
              <a:t>Municipal Social Impact Assessment Framework</a:t>
            </a:r>
          </a:p>
          <a:p>
            <a:pPr defTabSz="902928" eaLnBrk="0" hangingPunct="0">
              <a:lnSpc>
                <a:spcPct val="90000"/>
              </a:lnSpc>
              <a:spcBef>
                <a:spcPts val="2512"/>
              </a:spcBef>
            </a:pPr>
            <a:r>
              <a:rPr lang="en-US" sz="1600" b="1" dirty="0">
                <a:solidFill>
                  <a:schemeClr val="tx2"/>
                </a:solidFill>
                <a:latin typeface="Century Gothic" panose="020B0502020202020204" pitchFamily="34" charset="0"/>
              </a:rPr>
              <a:t>Other Key Investment Attributes of Resilience Projects </a:t>
            </a:r>
          </a:p>
          <a:p>
            <a:pPr defTabSz="902928" eaLnBrk="0" hangingPunct="0">
              <a:lnSpc>
                <a:spcPct val="90000"/>
              </a:lnSpc>
              <a:spcBef>
                <a:spcPts val="2512"/>
              </a:spcBef>
            </a:pPr>
            <a:r>
              <a:rPr lang="en-US" sz="1600" b="1" dirty="0">
                <a:solidFill>
                  <a:schemeClr val="tx2"/>
                </a:solidFill>
                <a:latin typeface="Century Gothic" panose="020B0502020202020204" pitchFamily="34" charset="0"/>
              </a:rPr>
              <a:t>Sample Bond Deal</a:t>
            </a:r>
          </a:p>
        </p:txBody>
      </p:sp>
      <p:sp>
        <p:nvSpPr>
          <p:cNvPr id="2" name="Rectangle 1"/>
          <p:cNvSpPr/>
          <p:nvPr/>
        </p:nvSpPr>
        <p:spPr bwMode="auto">
          <a:xfrm>
            <a:off x="3982151" y="1459790"/>
            <a:ext cx="385948" cy="374597"/>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algn="ctr" defTabSz="820351"/>
            <a:r>
              <a:rPr lang="en-US" sz="1600" b="1" dirty="0">
                <a:solidFill>
                  <a:schemeClr val="bg1"/>
                </a:solidFill>
                <a:latin typeface="Century Gothic" panose="020B0502020202020204" pitchFamily="34" charset="0"/>
              </a:rPr>
              <a:t>I</a:t>
            </a:r>
          </a:p>
        </p:txBody>
      </p:sp>
      <p:sp>
        <p:nvSpPr>
          <p:cNvPr id="21" name="Rectangle 20"/>
          <p:cNvSpPr/>
          <p:nvPr/>
        </p:nvSpPr>
        <p:spPr bwMode="auto">
          <a:xfrm>
            <a:off x="3982151" y="2162734"/>
            <a:ext cx="385948" cy="374597"/>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algn="ctr" defTabSz="820351"/>
            <a:r>
              <a:rPr lang="en-US" sz="1600" b="1" dirty="0">
                <a:solidFill>
                  <a:schemeClr val="bg1"/>
                </a:solidFill>
                <a:latin typeface="Century Gothic" panose="020B0502020202020204" pitchFamily="34" charset="0"/>
              </a:rPr>
              <a:t>II</a:t>
            </a:r>
          </a:p>
        </p:txBody>
      </p:sp>
      <p:sp>
        <p:nvSpPr>
          <p:cNvPr id="22" name="Rectangle 21"/>
          <p:cNvSpPr/>
          <p:nvPr/>
        </p:nvSpPr>
        <p:spPr bwMode="auto">
          <a:xfrm>
            <a:off x="3982151" y="2865678"/>
            <a:ext cx="385948" cy="374597"/>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algn="ctr" defTabSz="820351"/>
            <a:r>
              <a:rPr lang="en-US" sz="1600" b="1" dirty="0">
                <a:solidFill>
                  <a:schemeClr val="bg1"/>
                </a:solidFill>
                <a:latin typeface="Century Gothic" panose="020B0502020202020204" pitchFamily="34" charset="0"/>
              </a:rPr>
              <a:t>III</a:t>
            </a:r>
          </a:p>
        </p:txBody>
      </p:sp>
      <p:sp>
        <p:nvSpPr>
          <p:cNvPr id="10" name="Rectangle 9">
            <a:extLst>
              <a:ext uri="{FF2B5EF4-FFF2-40B4-BE49-F238E27FC236}">
                <a16:creationId xmlns:a16="http://schemas.microsoft.com/office/drawing/2014/main" id="{35704F91-7327-40D8-8183-7820B28A4CCF}"/>
              </a:ext>
            </a:extLst>
          </p:cNvPr>
          <p:cNvSpPr/>
          <p:nvPr/>
        </p:nvSpPr>
        <p:spPr bwMode="auto">
          <a:xfrm>
            <a:off x="3993086" y="3617262"/>
            <a:ext cx="385948" cy="374597"/>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algn="ctr" defTabSz="820351"/>
            <a:r>
              <a:rPr lang="en-US" sz="1600" b="1" dirty="0">
                <a:solidFill>
                  <a:schemeClr val="bg1"/>
                </a:solidFill>
                <a:latin typeface="Century Gothic" panose="020B0502020202020204" pitchFamily="34" charset="0"/>
              </a:rPr>
              <a:t>IV</a:t>
            </a:r>
          </a:p>
        </p:txBody>
      </p:sp>
      <p:sp>
        <p:nvSpPr>
          <p:cNvPr id="3" name="Title 2">
            <a:extLst>
              <a:ext uri="{FF2B5EF4-FFF2-40B4-BE49-F238E27FC236}">
                <a16:creationId xmlns:a16="http://schemas.microsoft.com/office/drawing/2014/main" id="{86E46B4B-0782-4CEF-A387-06977942C213}"/>
              </a:ext>
            </a:extLst>
          </p:cNvPr>
          <p:cNvSpPr>
            <a:spLocks noGrp="1"/>
          </p:cNvSpPr>
          <p:nvPr>
            <p:ph type="ctrTitle"/>
          </p:nvPr>
        </p:nvSpPr>
        <p:spPr/>
        <p:txBody>
          <a:bodyPr/>
          <a:lstStyle/>
          <a:p>
            <a:r>
              <a:rPr lang="en-US" dirty="0"/>
              <a:t>TABLE OF CONTENTS</a:t>
            </a:r>
          </a:p>
        </p:txBody>
      </p:sp>
      <p:sp>
        <p:nvSpPr>
          <p:cNvPr id="8" name="Rectangle 7">
            <a:extLst>
              <a:ext uri="{FF2B5EF4-FFF2-40B4-BE49-F238E27FC236}">
                <a16:creationId xmlns:a16="http://schemas.microsoft.com/office/drawing/2014/main" id="{22AEFCED-CD1E-42CD-A99B-1024E40F1773}"/>
              </a:ext>
            </a:extLst>
          </p:cNvPr>
          <p:cNvSpPr/>
          <p:nvPr/>
        </p:nvSpPr>
        <p:spPr bwMode="auto">
          <a:xfrm>
            <a:off x="3993086" y="4271565"/>
            <a:ext cx="385948" cy="374597"/>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algn="ctr" defTabSz="820351"/>
            <a:r>
              <a:rPr lang="en-US" sz="1600" b="1" dirty="0">
                <a:solidFill>
                  <a:schemeClr val="bg1"/>
                </a:solidFill>
                <a:latin typeface="Century Gothic" panose="020B0502020202020204" pitchFamily="34" charset="0"/>
              </a:rPr>
              <a:t>V</a:t>
            </a:r>
          </a:p>
        </p:txBody>
      </p:sp>
    </p:spTree>
    <p:extLst>
      <p:ext uri="{BB962C8B-B14F-4D97-AF65-F5344CB8AC3E}">
        <p14:creationId xmlns:p14="http://schemas.microsoft.com/office/powerpoint/2010/main" val="413458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16B134B-CCDE-A74C-9D6A-C9528D900537}"/>
              </a:ext>
            </a:extLst>
          </p:cNvPr>
          <p:cNvGrpSpPr/>
          <p:nvPr/>
        </p:nvGrpSpPr>
        <p:grpSpPr>
          <a:xfrm>
            <a:off x="0" y="-29477"/>
            <a:ext cx="9174594" cy="7002585"/>
            <a:chOff x="-22779" y="-72292"/>
            <a:chExt cx="9174594" cy="7002585"/>
          </a:xfrm>
        </p:grpSpPr>
        <p:pic>
          <p:nvPicPr>
            <p:cNvPr id="50" name="Picture 49">
              <a:extLst>
                <a:ext uri="{FF2B5EF4-FFF2-40B4-BE49-F238E27FC236}">
                  <a16:creationId xmlns:a16="http://schemas.microsoft.com/office/drawing/2014/main" id="{A6CB9CC6-C601-C24F-9F05-7FA4B1E2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9" y="-72292"/>
              <a:ext cx="9174594" cy="7002585"/>
            </a:xfrm>
            <a:prstGeom prst="rect">
              <a:avLst/>
            </a:prstGeom>
          </p:spPr>
        </p:pic>
        <p:sp>
          <p:nvSpPr>
            <p:cNvPr id="51" name="Rectangle 50">
              <a:extLst>
                <a:ext uri="{FF2B5EF4-FFF2-40B4-BE49-F238E27FC236}">
                  <a16:creationId xmlns:a16="http://schemas.microsoft.com/office/drawing/2014/main" id="{40B7DC79-8727-5C4F-BF38-F941D2EE9752}"/>
                </a:ext>
              </a:extLst>
            </p:cNvPr>
            <p:cNvSpPr/>
            <p:nvPr/>
          </p:nvSpPr>
          <p:spPr bwMode="auto">
            <a:xfrm>
              <a:off x="246185" y="249833"/>
              <a:ext cx="8651631" cy="635833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grpSp>
      <p:sp>
        <p:nvSpPr>
          <p:cNvPr id="13" name="TextBox 12"/>
          <p:cNvSpPr txBox="1"/>
          <p:nvPr/>
        </p:nvSpPr>
        <p:spPr>
          <a:xfrm>
            <a:off x="625680" y="1084573"/>
            <a:ext cx="3858405" cy="1742537"/>
          </a:xfrm>
          <a:prstGeom prst="rect">
            <a:avLst/>
          </a:prstGeom>
          <a:noFill/>
        </p:spPr>
        <p:txBody>
          <a:bodyPr vert="horz" wrap="square" lIns="40494" tIns="40494" rIns="40494" bIns="40494" rtlCol="0" anchor="ctr" anchorCtr="0">
            <a:noAutofit/>
          </a:bodyPr>
          <a:lstStyle/>
          <a:p>
            <a:pPr marL="127000" lvl="1">
              <a:spcBef>
                <a:spcPts val="600"/>
              </a:spcBef>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ESTABLISHED IN 1983</a:t>
            </a:r>
          </a:p>
          <a:p>
            <a:pPr marL="127000" lvl="1">
              <a:spcBef>
                <a:spcPts val="0"/>
              </a:spcBef>
              <a:buClr>
                <a:srgbClr val="0C5184"/>
              </a:buClr>
              <a:buSzPct val="100000"/>
            </a:pPr>
            <a:r>
              <a:rPr lang="en-US" sz="1000" dirty="0">
                <a:latin typeface="Century Gothic" panose="020B0502020202020204" pitchFamily="34" charset="0"/>
                <a:cs typeface="Arial" panose="020B0604020202020204" pitchFamily="34" charset="0"/>
              </a:rPr>
              <a:t>Los Angeles-based, offices in Boston, London, Milan</a:t>
            </a:r>
            <a:endParaRPr lang="en-US" sz="1000" b="1" dirty="0">
              <a:latin typeface="Century Gothic" panose="020B0502020202020204" pitchFamily="34" charset="0"/>
              <a:cs typeface="Arial" panose="020B0604020202020204" pitchFamily="34" charset="0"/>
            </a:endParaRPr>
          </a:p>
          <a:p>
            <a:pPr marL="127000" lvl="1">
              <a:spcBef>
                <a:spcPts val="600"/>
              </a:spcBef>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OVER $114 BILLION AUM</a:t>
            </a:r>
          </a:p>
          <a:p>
            <a:pPr marL="127000" lvl="1">
              <a:spcBef>
                <a:spcPts val="0"/>
              </a:spcBef>
              <a:buClr>
                <a:srgbClr val="0C5184"/>
              </a:buClr>
              <a:buSzPct val="100000"/>
            </a:pPr>
            <a:r>
              <a:rPr lang="en-US" sz="1000" dirty="0">
                <a:latin typeface="Century Gothic" panose="020B0502020202020204" pitchFamily="34" charset="0"/>
                <a:cs typeface="Arial" panose="020B0604020202020204" pitchFamily="34" charset="0"/>
              </a:rPr>
              <a:t>A fully-resourced – yet flexible – firm</a:t>
            </a:r>
            <a:endParaRPr lang="en-US" sz="1000" b="1" dirty="0">
              <a:latin typeface="Century Gothic" panose="020B0502020202020204" pitchFamily="34" charset="0"/>
              <a:cs typeface="Arial" panose="020B0604020202020204" pitchFamily="34" charset="0"/>
            </a:endParaRPr>
          </a:p>
          <a:p>
            <a:pPr marL="127000" lvl="1">
              <a:spcBef>
                <a:spcPts val="600"/>
              </a:spcBef>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ONE GOVERNANCE CENTER</a:t>
            </a:r>
          </a:p>
          <a:p>
            <a:pPr marL="127000" lvl="1">
              <a:spcBef>
                <a:spcPts val="0"/>
              </a:spcBef>
              <a:buClr>
                <a:srgbClr val="0C5184"/>
              </a:buClr>
              <a:buSzPct val="100000"/>
            </a:pPr>
            <a:r>
              <a:rPr lang="en-US" sz="1000" dirty="0">
                <a:latin typeface="Century Gothic" panose="020B0502020202020204" pitchFamily="34" charset="0"/>
                <a:cs typeface="Arial" panose="020B0604020202020204" pitchFamily="34" charset="0"/>
              </a:rPr>
              <a:t>Clients have direct access to business owners</a:t>
            </a:r>
          </a:p>
          <a:p>
            <a:pPr marL="127000" lvl="1">
              <a:spcBef>
                <a:spcPts val="600"/>
              </a:spcBef>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100% EMPLOYEE OWNED</a:t>
            </a:r>
          </a:p>
          <a:p>
            <a:pPr marL="127000" lvl="1">
              <a:spcBef>
                <a:spcPts val="0"/>
              </a:spcBef>
              <a:buClr>
                <a:srgbClr val="0C5184"/>
              </a:buClr>
              <a:buSzPct val="100000"/>
            </a:pPr>
            <a:r>
              <a:rPr lang="en-US" sz="1000" dirty="0">
                <a:latin typeface="Century Gothic" panose="020B0502020202020204" pitchFamily="34" charset="0"/>
                <a:cs typeface="Arial" panose="020B0604020202020204" pitchFamily="34" charset="0"/>
              </a:rPr>
              <a:t>21 Shareholders, 25+ yrs avg tenure of senior leaders</a:t>
            </a:r>
          </a:p>
        </p:txBody>
      </p:sp>
      <p:sp>
        <p:nvSpPr>
          <p:cNvPr id="16" name="TextBox 15"/>
          <p:cNvSpPr txBox="1"/>
          <p:nvPr/>
        </p:nvSpPr>
        <p:spPr>
          <a:xfrm>
            <a:off x="5269698" y="1183668"/>
            <a:ext cx="3374113" cy="1541290"/>
          </a:xfrm>
          <a:prstGeom prst="rect">
            <a:avLst/>
          </a:prstGeom>
          <a:noFill/>
        </p:spPr>
        <p:txBody>
          <a:bodyPr vert="horz" wrap="square" lIns="40494" tIns="40494" rIns="40494" bIns="40494" rtlCol="0" anchor="ctr" anchorCtr="0">
            <a:noAutofit/>
          </a:bodyPr>
          <a:lstStyle/>
          <a:p>
            <a:pPr marL="127000" lvl="1">
              <a:spcBef>
                <a:spcPts val="600"/>
              </a:spcBef>
              <a:spcAft>
                <a:spcPts val="0"/>
              </a:spcAft>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GLOBAL PERSPECTIVE ON INVESTING</a:t>
            </a:r>
          </a:p>
          <a:p>
            <a:pPr marL="127000" lvl="1">
              <a:spcBef>
                <a:spcPts val="0"/>
              </a:spcBef>
              <a:spcAft>
                <a:spcPts val="0"/>
              </a:spcAft>
              <a:buClr>
                <a:srgbClr val="0C5184"/>
              </a:buClr>
              <a:buSzPct val="100000"/>
            </a:pPr>
            <a:r>
              <a:rPr lang="en-US" sz="1000" dirty="0">
                <a:latin typeface="Century Gothic" panose="020B0502020202020204" pitchFamily="34" charset="0"/>
                <a:cs typeface="Arial" panose="020B0604020202020204" pitchFamily="34" charset="0"/>
              </a:rPr>
              <a:t>Regardless of benchmark</a:t>
            </a:r>
          </a:p>
          <a:p>
            <a:pPr marL="127000" lvl="1">
              <a:spcBef>
                <a:spcPts val="600"/>
              </a:spcBef>
              <a:spcAft>
                <a:spcPts val="0"/>
              </a:spcAft>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COLLABORATIVE APPROACH</a:t>
            </a:r>
          </a:p>
          <a:p>
            <a:pPr marL="127000" lvl="1">
              <a:spcBef>
                <a:spcPts val="0"/>
              </a:spcBef>
              <a:spcAft>
                <a:spcPts val="0"/>
              </a:spcAft>
              <a:buClr>
                <a:srgbClr val="0C5184"/>
              </a:buClr>
              <a:buSzPct val="100000"/>
            </a:pPr>
            <a:r>
              <a:rPr lang="en-US" sz="1000" dirty="0">
                <a:latin typeface="Century Gothic" panose="020B0502020202020204" pitchFamily="34" charset="0"/>
                <a:cs typeface="Arial" panose="020B0604020202020204" pitchFamily="34" charset="0"/>
              </a:rPr>
              <a:t>Sharing best ideas, constructive debate</a:t>
            </a:r>
          </a:p>
          <a:p>
            <a:pPr marL="127000" lvl="1">
              <a:spcBef>
                <a:spcPts val="600"/>
              </a:spcBef>
              <a:spcAft>
                <a:spcPts val="0"/>
              </a:spcAft>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EXCEPTIONAL RETENTION</a:t>
            </a:r>
          </a:p>
          <a:p>
            <a:pPr marL="127000" lvl="1">
              <a:spcBef>
                <a:spcPts val="0"/>
              </a:spcBef>
              <a:spcAft>
                <a:spcPts val="0"/>
              </a:spcAft>
              <a:buClr>
                <a:srgbClr val="0C5184"/>
              </a:buClr>
              <a:buSzPct val="100000"/>
            </a:pPr>
            <a:r>
              <a:rPr lang="en-US" sz="1000" dirty="0">
                <a:latin typeface="Century Gothic" panose="020B0502020202020204" pitchFamily="34" charset="0"/>
                <a:cs typeface="Arial" panose="020B0604020202020204" pitchFamily="34" charset="0"/>
              </a:rPr>
              <a:t>of talented people and clients</a:t>
            </a:r>
          </a:p>
          <a:p>
            <a:pPr marL="127000" lvl="1">
              <a:spcBef>
                <a:spcPts val="600"/>
              </a:spcBef>
              <a:spcAft>
                <a:spcPts val="0"/>
              </a:spcAft>
              <a:buClr>
                <a:srgbClr val="0C5184"/>
              </a:buClr>
              <a:buSzPct val="100000"/>
            </a:pPr>
            <a:r>
              <a:rPr lang="en-US" sz="1000" b="1" dirty="0">
                <a:solidFill>
                  <a:schemeClr val="tx2"/>
                </a:solidFill>
                <a:latin typeface="Century Gothic" panose="020B0502020202020204" pitchFamily="34" charset="0"/>
                <a:cs typeface="Arial" panose="020B0604020202020204" pitchFamily="34" charset="0"/>
              </a:rPr>
              <a:t>ALIGNMENT OF INTERESTS</a:t>
            </a:r>
          </a:p>
          <a:p>
            <a:pPr marL="127000" lvl="1">
              <a:spcBef>
                <a:spcPts val="0"/>
              </a:spcBef>
              <a:spcAft>
                <a:spcPts val="0"/>
              </a:spcAft>
              <a:buClr>
                <a:srgbClr val="0C5184"/>
              </a:buClr>
              <a:buSzPct val="100000"/>
            </a:pPr>
            <a:r>
              <a:rPr lang="en-US" sz="1000" dirty="0">
                <a:latin typeface="Century Gothic" panose="020B0502020202020204" pitchFamily="34" charset="0"/>
                <a:cs typeface="Arial" panose="020B0604020202020204" pitchFamily="34" charset="0"/>
              </a:rPr>
              <a:t>Fully focused on our clients</a:t>
            </a:r>
          </a:p>
        </p:txBody>
      </p:sp>
      <p:sp>
        <p:nvSpPr>
          <p:cNvPr id="4102" name="Rectangle 5"/>
          <p:cNvSpPr>
            <a:spLocks noChangeArrowheads="1"/>
          </p:cNvSpPr>
          <p:nvPr/>
        </p:nvSpPr>
        <p:spPr bwMode="gray">
          <a:xfrm>
            <a:off x="4484085" y="3705095"/>
            <a:ext cx="3175" cy="3175"/>
          </a:xfrm>
          <a:prstGeom prst="rect">
            <a:avLst/>
          </a:prstGeom>
          <a:solidFill>
            <a:srgbClr val="FFFFFF"/>
          </a:solidFill>
          <a:ln w="9525">
            <a:noFill/>
            <a:miter lim="800000"/>
            <a:headEnd/>
            <a:tailEnd/>
          </a:ln>
        </p:spPr>
        <p:txBody>
          <a:bodyPr wrap="none" lIns="80988" tIns="40494" rIns="80988" bIns="40494" anchor="ctr"/>
          <a:lstStyle/>
          <a:p>
            <a:endParaRPr lang="en-US" sz="1400" dirty="0">
              <a:latin typeface="Times New Roman" panose="02020603050405020304" pitchFamily="18" charset="0"/>
            </a:endParaRPr>
          </a:p>
        </p:txBody>
      </p:sp>
      <p:grpSp>
        <p:nvGrpSpPr>
          <p:cNvPr id="25" name="Group 24">
            <a:extLst>
              <a:ext uri="{FF2B5EF4-FFF2-40B4-BE49-F238E27FC236}">
                <a16:creationId xmlns:a16="http://schemas.microsoft.com/office/drawing/2014/main" id="{7045DD31-5CF1-154C-B244-5C24EFE1C6EC}"/>
              </a:ext>
            </a:extLst>
          </p:cNvPr>
          <p:cNvGrpSpPr/>
          <p:nvPr/>
        </p:nvGrpSpPr>
        <p:grpSpPr>
          <a:xfrm>
            <a:off x="422026" y="884108"/>
            <a:ext cx="8221785" cy="260289"/>
            <a:chOff x="422026" y="884108"/>
            <a:chExt cx="8221785" cy="260289"/>
          </a:xfrm>
        </p:grpSpPr>
        <p:sp>
          <p:nvSpPr>
            <p:cNvPr id="31" name="Rectangle 9">
              <a:extLst>
                <a:ext uri="{FF2B5EF4-FFF2-40B4-BE49-F238E27FC236}">
                  <a16:creationId xmlns:a16="http://schemas.microsoft.com/office/drawing/2014/main" id="{29DF2C25-15B3-6C4F-884C-2CA4E5A6BBAB}"/>
                </a:ext>
              </a:extLst>
            </p:cNvPr>
            <p:cNvSpPr/>
            <p:nvPr/>
          </p:nvSpPr>
          <p:spPr bwMode="auto">
            <a:xfrm>
              <a:off x="5424256" y="884108"/>
              <a:ext cx="2844033" cy="260289"/>
            </a:xfrm>
            <a:custGeom>
              <a:avLst/>
              <a:gdLst>
                <a:gd name="connsiteX0" fmla="*/ 0 w 2127038"/>
                <a:gd name="connsiteY0" fmla="*/ 0 h 260289"/>
                <a:gd name="connsiteX1" fmla="*/ 2127038 w 2127038"/>
                <a:gd name="connsiteY1" fmla="*/ 0 h 260289"/>
                <a:gd name="connsiteX2" fmla="*/ 2127038 w 2127038"/>
                <a:gd name="connsiteY2" fmla="*/ 260289 h 260289"/>
                <a:gd name="connsiteX3" fmla="*/ 0 w 2127038"/>
                <a:gd name="connsiteY3" fmla="*/ 260289 h 260289"/>
                <a:gd name="connsiteX4" fmla="*/ 0 w 2127038"/>
                <a:gd name="connsiteY4" fmla="*/ 0 h 260289"/>
                <a:gd name="connsiteX0" fmla="*/ 0 w 2127038"/>
                <a:gd name="connsiteY0" fmla="*/ 0 h 260289"/>
                <a:gd name="connsiteX1" fmla="*/ 2127038 w 2127038"/>
                <a:gd name="connsiteY1" fmla="*/ 0 h 260289"/>
                <a:gd name="connsiteX2" fmla="*/ 2124236 w 2127038"/>
                <a:gd name="connsiteY2" fmla="*/ 130555 h 260289"/>
                <a:gd name="connsiteX3" fmla="*/ 2127038 w 2127038"/>
                <a:gd name="connsiteY3" fmla="*/ 260289 h 260289"/>
                <a:gd name="connsiteX4" fmla="*/ 0 w 2127038"/>
                <a:gd name="connsiteY4" fmla="*/ 260289 h 260289"/>
                <a:gd name="connsiteX5" fmla="*/ 0 w 2127038"/>
                <a:gd name="connsiteY5" fmla="*/ 0 h 260289"/>
                <a:gd name="connsiteX0" fmla="*/ 0 w 2127038"/>
                <a:gd name="connsiteY0" fmla="*/ 0 h 260289"/>
                <a:gd name="connsiteX1" fmla="*/ 2127038 w 2127038"/>
                <a:gd name="connsiteY1" fmla="*/ 0 h 260289"/>
                <a:gd name="connsiteX2" fmla="*/ 2124236 w 2127038"/>
                <a:gd name="connsiteY2" fmla="*/ 130555 h 260289"/>
                <a:gd name="connsiteX3" fmla="*/ 2127038 w 2127038"/>
                <a:gd name="connsiteY3" fmla="*/ 260289 h 260289"/>
                <a:gd name="connsiteX4" fmla="*/ 0 w 2127038"/>
                <a:gd name="connsiteY4" fmla="*/ 260289 h 260289"/>
                <a:gd name="connsiteX5" fmla="*/ 1074 w 2127038"/>
                <a:gd name="connsiteY5" fmla="*/ 130555 h 260289"/>
                <a:gd name="connsiteX6" fmla="*/ 0 w 2127038"/>
                <a:gd name="connsiteY6" fmla="*/ 0 h 26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7038" h="260289">
                  <a:moveTo>
                    <a:pt x="0" y="0"/>
                  </a:moveTo>
                  <a:lnTo>
                    <a:pt x="2127038" y="0"/>
                  </a:lnTo>
                  <a:lnTo>
                    <a:pt x="2124236" y="130555"/>
                  </a:lnTo>
                  <a:lnTo>
                    <a:pt x="2127038" y="260289"/>
                  </a:lnTo>
                  <a:lnTo>
                    <a:pt x="0" y="260289"/>
                  </a:lnTo>
                  <a:lnTo>
                    <a:pt x="1074" y="130555"/>
                  </a:lnTo>
                  <a:lnTo>
                    <a:pt x="0" y="0"/>
                  </a:lnTo>
                  <a:close/>
                </a:path>
              </a:pathLst>
            </a:custGeom>
            <a:solidFill>
              <a:schemeClr val="accent1">
                <a:lumMod val="75000"/>
              </a:schemeClr>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1003">
              <a:schemeClr val="dk2"/>
            </a:fillRef>
            <a:effectRef idx="3">
              <a:schemeClr val="accent3"/>
            </a:effectRef>
            <a:fontRef idx="minor">
              <a:schemeClr val="lt1"/>
            </a:fontRef>
          </p:style>
          <p:txBody>
            <a:bodyPr vert="horz" wrap="square" lIns="65241" tIns="65241" rIns="65241" bIns="65241" numCol="1" rtlCol="0" anchor="ctr" anchorCtr="0" compatLnSpc="1">
              <a:prstTxWarp prst="textNoShape">
                <a:avLst/>
              </a:prstTxWarp>
              <a:noAutofit/>
            </a:bodyPr>
            <a:lstStyle/>
            <a:p>
              <a:pPr algn="ctr"/>
              <a:r>
                <a:rPr lang="en-US" sz="1200" b="1" dirty="0">
                  <a:solidFill>
                    <a:schemeClr val="bg1"/>
                  </a:solidFill>
                  <a:latin typeface="Century Gothic" panose="020B0502020202020204" pitchFamily="34" charset="0"/>
                </a:rPr>
                <a:t>OUR CULTURE</a:t>
              </a:r>
            </a:p>
          </p:txBody>
        </p:sp>
        <p:sp>
          <p:nvSpPr>
            <p:cNvPr id="34" name="Rectangle 9">
              <a:extLst>
                <a:ext uri="{FF2B5EF4-FFF2-40B4-BE49-F238E27FC236}">
                  <a16:creationId xmlns:a16="http://schemas.microsoft.com/office/drawing/2014/main" id="{6A967FE6-A8D6-774B-A9BD-8CD032818434}"/>
                </a:ext>
              </a:extLst>
            </p:cNvPr>
            <p:cNvSpPr/>
            <p:nvPr/>
          </p:nvSpPr>
          <p:spPr bwMode="auto">
            <a:xfrm>
              <a:off x="797548" y="884108"/>
              <a:ext cx="2844033" cy="260289"/>
            </a:xfrm>
            <a:custGeom>
              <a:avLst/>
              <a:gdLst>
                <a:gd name="connsiteX0" fmla="*/ 0 w 2127038"/>
                <a:gd name="connsiteY0" fmla="*/ 0 h 260289"/>
                <a:gd name="connsiteX1" fmla="*/ 2127038 w 2127038"/>
                <a:gd name="connsiteY1" fmla="*/ 0 h 260289"/>
                <a:gd name="connsiteX2" fmla="*/ 2127038 w 2127038"/>
                <a:gd name="connsiteY2" fmla="*/ 260289 h 260289"/>
                <a:gd name="connsiteX3" fmla="*/ 0 w 2127038"/>
                <a:gd name="connsiteY3" fmla="*/ 260289 h 260289"/>
                <a:gd name="connsiteX4" fmla="*/ 0 w 2127038"/>
                <a:gd name="connsiteY4" fmla="*/ 0 h 260289"/>
                <a:gd name="connsiteX0" fmla="*/ 0 w 2127038"/>
                <a:gd name="connsiteY0" fmla="*/ 0 h 260289"/>
                <a:gd name="connsiteX1" fmla="*/ 2127038 w 2127038"/>
                <a:gd name="connsiteY1" fmla="*/ 0 h 260289"/>
                <a:gd name="connsiteX2" fmla="*/ 2124236 w 2127038"/>
                <a:gd name="connsiteY2" fmla="*/ 130555 h 260289"/>
                <a:gd name="connsiteX3" fmla="*/ 2127038 w 2127038"/>
                <a:gd name="connsiteY3" fmla="*/ 260289 h 260289"/>
                <a:gd name="connsiteX4" fmla="*/ 0 w 2127038"/>
                <a:gd name="connsiteY4" fmla="*/ 260289 h 260289"/>
                <a:gd name="connsiteX5" fmla="*/ 0 w 2127038"/>
                <a:gd name="connsiteY5" fmla="*/ 0 h 260289"/>
                <a:gd name="connsiteX0" fmla="*/ 0 w 2127038"/>
                <a:gd name="connsiteY0" fmla="*/ 0 h 260289"/>
                <a:gd name="connsiteX1" fmla="*/ 2127038 w 2127038"/>
                <a:gd name="connsiteY1" fmla="*/ 0 h 260289"/>
                <a:gd name="connsiteX2" fmla="*/ 2124236 w 2127038"/>
                <a:gd name="connsiteY2" fmla="*/ 130555 h 260289"/>
                <a:gd name="connsiteX3" fmla="*/ 2127038 w 2127038"/>
                <a:gd name="connsiteY3" fmla="*/ 260289 h 260289"/>
                <a:gd name="connsiteX4" fmla="*/ 0 w 2127038"/>
                <a:gd name="connsiteY4" fmla="*/ 260289 h 260289"/>
                <a:gd name="connsiteX5" fmla="*/ 1074 w 2127038"/>
                <a:gd name="connsiteY5" fmla="*/ 130555 h 260289"/>
                <a:gd name="connsiteX6" fmla="*/ 0 w 2127038"/>
                <a:gd name="connsiteY6" fmla="*/ 0 h 26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7038" h="260289">
                  <a:moveTo>
                    <a:pt x="0" y="0"/>
                  </a:moveTo>
                  <a:lnTo>
                    <a:pt x="2127038" y="0"/>
                  </a:lnTo>
                  <a:lnTo>
                    <a:pt x="2124236" y="130555"/>
                  </a:lnTo>
                  <a:lnTo>
                    <a:pt x="2127038" y="260289"/>
                  </a:lnTo>
                  <a:lnTo>
                    <a:pt x="0" y="260289"/>
                  </a:lnTo>
                  <a:lnTo>
                    <a:pt x="1074" y="130555"/>
                  </a:lnTo>
                  <a:lnTo>
                    <a:pt x="0" y="0"/>
                  </a:lnTo>
                  <a:close/>
                </a:path>
              </a:pathLst>
            </a:custGeom>
            <a:solidFill>
              <a:schemeClr val="accent1">
                <a:lumMod val="75000"/>
              </a:schemeClr>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1003">
              <a:schemeClr val="dk2"/>
            </a:fillRef>
            <a:effectRef idx="3">
              <a:schemeClr val="accent3"/>
            </a:effectRef>
            <a:fontRef idx="minor">
              <a:schemeClr val="lt1"/>
            </a:fontRef>
          </p:style>
          <p:txBody>
            <a:bodyPr vert="horz" wrap="square" lIns="65241" tIns="65241" rIns="65241" bIns="65241" numCol="1" rtlCol="0" anchor="ctr" anchorCtr="0" compatLnSpc="1">
              <a:prstTxWarp prst="textNoShape">
                <a:avLst/>
              </a:prstTxWarp>
              <a:noAutofit/>
            </a:bodyPr>
            <a:lstStyle/>
            <a:p>
              <a:pPr algn="ctr"/>
              <a:r>
                <a:rPr lang="en-US" sz="1200" b="1" dirty="0">
                  <a:solidFill>
                    <a:schemeClr val="bg1"/>
                  </a:solidFill>
                  <a:latin typeface="Century Gothic" panose="020B0502020202020204" pitchFamily="34" charset="0"/>
                </a:rPr>
                <a:t>OUR FIRM</a:t>
              </a:r>
            </a:p>
          </p:txBody>
        </p:sp>
        <p:cxnSp>
          <p:nvCxnSpPr>
            <p:cNvPr id="21" name="Straight Connector 20">
              <a:extLst>
                <a:ext uri="{FF2B5EF4-FFF2-40B4-BE49-F238E27FC236}">
                  <a16:creationId xmlns:a16="http://schemas.microsoft.com/office/drawing/2014/main" id="{7F044151-D1B9-D348-876B-B4011E56A634}"/>
                </a:ext>
              </a:extLst>
            </p:cNvPr>
            <p:cNvCxnSpPr/>
            <p:nvPr/>
          </p:nvCxnSpPr>
          <p:spPr bwMode="auto">
            <a:xfrm>
              <a:off x="422026" y="1144397"/>
              <a:ext cx="3595077"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B7BA0F80-EBC4-4441-834A-B3698E025577}"/>
                </a:ext>
              </a:extLst>
            </p:cNvPr>
            <p:cNvCxnSpPr/>
            <p:nvPr/>
          </p:nvCxnSpPr>
          <p:spPr bwMode="auto">
            <a:xfrm>
              <a:off x="5048734" y="1144397"/>
              <a:ext cx="3595077"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grpSp>
      <p:sp>
        <p:nvSpPr>
          <p:cNvPr id="44" name="Rectangle 9">
            <a:extLst>
              <a:ext uri="{FF2B5EF4-FFF2-40B4-BE49-F238E27FC236}">
                <a16:creationId xmlns:a16="http://schemas.microsoft.com/office/drawing/2014/main" id="{9CCB37AB-A4A5-0347-AFB1-157D15CF8A52}"/>
              </a:ext>
            </a:extLst>
          </p:cNvPr>
          <p:cNvSpPr/>
          <p:nvPr/>
        </p:nvSpPr>
        <p:spPr bwMode="auto">
          <a:xfrm>
            <a:off x="3110902" y="2918155"/>
            <a:ext cx="2844033" cy="260289"/>
          </a:xfrm>
          <a:custGeom>
            <a:avLst/>
            <a:gdLst>
              <a:gd name="connsiteX0" fmla="*/ 0 w 2127038"/>
              <a:gd name="connsiteY0" fmla="*/ 0 h 260289"/>
              <a:gd name="connsiteX1" fmla="*/ 2127038 w 2127038"/>
              <a:gd name="connsiteY1" fmla="*/ 0 h 260289"/>
              <a:gd name="connsiteX2" fmla="*/ 2127038 w 2127038"/>
              <a:gd name="connsiteY2" fmla="*/ 260289 h 260289"/>
              <a:gd name="connsiteX3" fmla="*/ 0 w 2127038"/>
              <a:gd name="connsiteY3" fmla="*/ 260289 h 260289"/>
              <a:gd name="connsiteX4" fmla="*/ 0 w 2127038"/>
              <a:gd name="connsiteY4" fmla="*/ 0 h 260289"/>
              <a:gd name="connsiteX0" fmla="*/ 0 w 2127038"/>
              <a:gd name="connsiteY0" fmla="*/ 0 h 260289"/>
              <a:gd name="connsiteX1" fmla="*/ 2127038 w 2127038"/>
              <a:gd name="connsiteY1" fmla="*/ 0 h 260289"/>
              <a:gd name="connsiteX2" fmla="*/ 2124236 w 2127038"/>
              <a:gd name="connsiteY2" fmla="*/ 130555 h 260289"/>
              <a:gd name="connsiteX3" fmla="*/ 2127038 w 2127038"/>
              <a:gd name="connsiteY3" fmla="*/ 260289 h 260289"/>
              <a:gd name="connsiteX4" fmla="*/ 0 w 2127038"/>
              <a:gd name="connsiteY4" fmla="*/ 260289 h 260289"/>
              <a:gd name="connsiteX5" fmla="*/ 0 w 2127038"/>
              <a:gd name="connsiteY5" fmla="*/ 0 h 260289"/>
              <a:gd name="connsiteX0" fmla="*/ 0 w 2127038"/>
              <a:gd name="connsiteY0" fmla="*/ 0 h 260289"/>
              <a:gd name="connsiteX1" fmla="*/ 2127038 w 2127038"/>
              <a:gd name="connsiteY1" fmla="*/ 0 h 260289"/>
              <a:gd name="connsiteX2" fmla="*/ 2124236 w 2127038"/>
              <a:gd name="connsiteY2" fmla="*/ 130555 h 260289"/>
              <a:gd name="connsiteX3" fmla="*/ 2127038 w 2127038"/>
              <a:gd name="connsiteY3" fmla="*/ 260289 h 260289"/>
              <a:gd name="connsiteX4" fmla="*/ 0 w 2127038"/>
              <a:gd name="connsiteY4" fmla="*/ 260289 h 260289"/>
              <a:gd name="connsiteX5" fmla="*/ 1074 w 2127038"/>
              <a:gd name="connsiteY5" fmla="*/ 130555 h 260289"/>
              <a:gd name="connsiteX6" fmla="*/ 0 w 2127038"/>
              <a:gd name="connsiteY6" fmla="*/ 0 h 26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7038" h="260289">
                <a:moveTo>
                  <a:pt x="0" y="0"/>
                </a:moveTo>
                <a:lnTo>
                  <a:pt x="2127038" y="0"/>
                </a:lnTo>
                <a:lnTo>
                  <a:pt x="2124236" y="130555"/>
                </a:lnTo>
                <a:lnTo>
                  <a:pt x="2127038" y="260289"/>
                </a:lnTo>
                <a:lnTo>
                  <a:pt x="0" y="260289"/>
                </a:lnTo>
                <a:lnTo>
                  <a:pt x="1074" y="130555"/>
                </a:lnTo>
                <a:lnTo>
                  <a:pt x="0" y="0"/>
                </a:lnTo>
                <a:close/>
              </a:path>
            </a:pathLst>
          </a:custGeom>
          <a:solidFill>
            <a:schemeClr val="accent1">
              <a:lumMod val="75000"/>
            </a:schemeClr>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1003">
            <a:schemeClr val="dk2"/>
          </a:fillRef>
          <a:effectRef idx="3">
            <a:schemeClr val="accent3"/>
          </a:effectRef>
          <a:fontRef idx="minor">
            <a:schemeClr val="lt1"/>
          </a:fontRef>
        </p:style>
        <p:txBody>
          <a:bodyPr vert="horz" wrap="square" lIns="65241" tIns="65241" rIns="65241" bIns="65241" numCol="1" rtlCol="0" anchor="ctr" anchorCtr="0" compatLnSpc="1">
            <a:prstTxWarp prst="textNoShape">
              <a:avLst/>
            </a:prstTxWarp>
            <a:noAutofit/>
          </a:bodyPr>
          <a:lstStyle/>
          <a:p>
            <a:pPr algn="ctr"/>
            <a:r>
              <a:rPr lang="en-US" sz="1200" b="1" dirty="0">
                <a:solidFill>
                  <a:schemeClr val="bg1"/>
                </a:solidFill>
                <a:latin typeface="Century Gothic" panose="020B0502020202020204" pitchFamily="34" charset="0"/>
              </a:rPr>
              <a:t>OUR GLOBAL REACH</a:t>
            </a:r>
          </a:p>
        </p:txBody>
      </p:sp>
      <p:cxnSp>
        <p:nvCxnSpPr>
          <p:cNvPr id="45" name="Straight Connector 44">
            <a:extLst>
              <a:ext uri="{FF2B5EF4-FFF2-40B4-BE49-F238E27FC236}">
                <a16:creationId xmlns:a16="http://schemas.microsoft.com/office/drawing/2014/main" id="{FCBFCC86-DDE3-D549-BDE6-2C068C7AC7F2}"/>
              </a:ext>
            </a:extLst>
          </p:cNvPr>
          <p:cNvCxnSpPr/>
          <p:nvPr/>
        </p:nvCxnSpPr>
        <p:spPr bwMode="auto">
          <a:xfrm>
            <a:off x="2735380" y="3170629"/>
            <a:ext cx="3595077"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pic>
        <p:nvPicPr>
          <p:cNvPr id="46" name="Picture 45">
            <a:extLst>
              <a:ext uri="{FF2B5EF4-FFF2-40B4-BE49-F238E27FC236}">
                <a16:creationId xmlns:a16="http://schemas.microsoft.com/office/drawing/2014/main" id="{6DCB1177-7C53-FF43-932B-7229022479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2918" y="432537"/>
            <a:ext cx="363842" cy="400050"/>
          </a:xfrm>
          <a:prstGeom prst="rect">
            <a:avLst/>
          </a:prstGeom>
          <a:ln w="57150">
            <a:solidFill>
              <a:schemeClr val="bg1"/>
            </a:solidFill>
          </a:ln>
        </p:spPr>
      </p:pic>
      <p:pic>
        <p:nvPicPr>
          <p:cNvPr id="17" name="Picture 16">
            <a:extLst>
              <a:ext uri="{FF2B5EF4-FFF2-40B4-BE49-F238E27FC236}">
                <a16:creationId xmlns:a16="http://schemas.microsoft.com/office/drawing/2014/main" id="{7C4BF19C-286C-40CF-9996-368E3D1586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452" y="3193714"/>
            <a:ext cx="6987847" cy="3438411"/>
          </a:xfrm>
          <a:prstGeom prst="rect">
            <a:avLst/>
          </a:prstGeom>
        </p:spPr>
      </p:pic>
    </p:spTree>
    <p:extLst>
      <p:ext uri="{BB962C8B-B14F-4D97-AF65-F5344CB8AC3E}">
        <p14:creationId xmlns:p14="http://schemas.microsoft.com/office/powerpoint/2010/main" val="2942669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B3C29-4469-4ECE-A8ED-D40B5AD31533}" type="slidenum">
              <a:rPr kumimoji="0" lang="en-US" sz="10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2" name="Title 1"/>
          <p:cNvSpPr>
            <a:spLocks noGrp="1"/>
          </p:cNvSpPr>
          <p:nvPr>
            <p:ph type="title"/>
          </p:nvPr>
        </p:nvSpPr>
        <p:spPr/>
        <p:txBody>
          <a:bodyPr/>
          <a:lstStyle/>
          <a:p>
            <a:r>
              <a:rPr lang="en-US" dirty="0"/>
              <a:t>One Page on Payden &amp; Rygel’s ESG </a:t>
            </a:r>
            <a:r>
              <a:rPr lang="en-US" i="1" dirty="0"/>
              <a:t>Activity</a:t>
            </a:r>
            <a:r>
              <a:rPr lang="en-US" dirty="0"/>
              <a:t> and </a:t>
            </a:r>
            <a:r>
              <a:rPr lang="en-US" i="1" dirty="0"/>
              <a:t>Commitment</a:t>
            </a:r>
          </a:p>
        </p:txBody>
      </p:sp>
      <p:grpSp>
        <p:nvGrpSpPr>
          <p:cNvPr id="7" name="Group 6"/>
          <p:cNvGrpSpPr/>
          <p:nvPr/>
        </p:nvGrpSpPr>
        <p:grpSpPr>
          <a:xfrm>
            <a:off x="599354" y="918001"/>
            <a:ext cx="7852692" cy="1767079"/>
            <a:chOff x="481439" y="820949"/>
            <a:chExt cx="8415584" cy="1767079"/>
          </a:xfrm>
        </p:grpSpPr>
        <p:sp>
          <p:nvSpPr>
            <p:cNvPr id="5" name="TextBox 4"/>
            <p:cNvSpPr txBox="1"/>
            <p:nvPr/>
          </p:nvSpPr>
          <p:spPr>
            <a:xfrm>
              <a:off x="907500" y="1110700"/>
              <a:ext cx="7989523" cy="1477328"/>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mn-cs"/>
                </a:rPr>
                <a:t>UN PRI Signatory since 2013</a:t>
              </a:r>
            </a:p>
            <a:p>
              <a:pPr marL="695877" marR="0" lvl="1" indent="-285750" algn="l" defTabSz="914400" rtl="0" eaLnBrk="1" fontAlgn="base" latinLnBrk="0" hangingPunct="1">
                <a:lnSpc>
                  <a:spcPct val="150000"/>
                </a:lnSpc>
                <a:spcBef>
                  <a:spcPct val="0"/>
                </a:spcBef>
                <a:spcAft>
                  <a:spcPct val="0"/>
                </a:spcAft>
                <a:buClr>
                  <a:srgbClr val="0C5184"/>
                </a:buClr>
                <a:buSzPct val="120000"/>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Three years of reporting, including all fixed-income modules</a:t>
              </a:r>
            </a:p>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History of both exclusionary and inclusionary risk assessment on behalf of our clients</a:t>
              </a:r>
            </a:p>
            <a:p>
              <a:pPr marL="695877" marR="0" lvl="1" indent="-285750" algn="l" defTabSz="914400" rtl="0" eaLnBrk="1" fontAlgn="base" latinLnBrk="0" hangingPunct="1">
                <a:lnSpc>
                  <a:spcPct val="150000"/>
                </a:lnSpc>
                <a:spcBef>
                  <a:spcPct val="0"/>
                </a:spcBef>
                <a:spcAft>
                  <a:spcPct val="0"/>
                </a:spcAft>
                <a:buClr>
                  <a:srgbClr val="0C5184"/>
                </a:buClr>
                <a:buSzPct val="120000"/>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Conduct industry-specific, business-relevant risk analysis</a:t>
              </a:r>
            </a:p>
            <a:p>
              <a:pPr marL="695877" marR="0" lvl="1" indent="-285750" algn="l" defTabSz="914400" rtl="0" eaLnBrk="1" fontAlgn="base" latinLnBrk="0" hangingPunct="1">
                <a:lnSpc>
                  <a:spcPct val="150000"/>
                </a:lnSpc>
                <a:spcBef>
                  <a:spcPct val="0"/>
                </a:spcBef>
                <a:spcAft>
                  <a:spcPct val="0"/>
                </a:spcAft>
                <a:buClr>
                  <a:srgbClr val="0C5184"/>
                </a:buClr>
                <a:buSzPct val="120000"/>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Implement NGO/government-required, and regulatory restrictions in portfolios</a:t>
              </a:r>
            </a:p>
          </p:txBody>
        </p:sp>
        <p:sp>
          <p:nvSpPr>
            <p:cNvPr id="25" name="Oval 24"/>
            <p:cNvSpPr/>
            <p:nvPr/>
          </p:nvSpPr>
          <p:spPr bwMode="auto">
            <a:xfrm>
              <a:off x="481439" y="820949"/>
              <a:ext cx="426062" cy="405218"/>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mj-lt"/>
                  <a:ea typeface="+mn-ea"/>
                  <a:cs typeface="Arial" panose="020B0604020202020204" pitchFamily="34" charset="0"/>
                </a:rPr>
                <a:t>    Past …</a:t>
              </a:r>
            </a:p>
          </p:txBody>
        </p:sp>
        <p:cxnSp>
          <p:nvCxnSpPr>
            <p:cNvPr id="28" name="Straight Connector 27"/>
            <p:cNvCxnSpPr/>
            <p:nvPr/>
          </p:nvCxnSpPr>
          <p:spPr bwMode="auto">
            <a:xfrm>
              <a:off x="716625" y="1139217"/>
              <a:ext cx="8180398"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grpSp>
      <p:grpSp>
        <p:nvGrpSpPr>
          <p:cNvPr id="6" name="Group 5"/>
          <p:cNvGrpSpPr/>
          <p:nvPr/>
        </p:nvGrpSpPr>
        <p:grpSpPr>
          <a:xfrm>
            <a:off x="645654" y="3031280"/>
            <a:ext cx="7852693" cy="2032127"/>
            <a:chOff x="645654" y="3157888"/>
            <a:chExt cx="7852693" cy="2032127"/>
          </a:xfrm>
        </p:grpSpPr>
        <p:grpSp>
          <p:nvGrpSpPr>
            <p:cNvPr id="4" name="Group 3"/>
            <p:cNvGrpSpPr/>
            <p:nvPr/>
          </p:nvGrpSpPr>
          <p:grpSpPr>
            <a:xfrm>
              <a:off x="645654" y="3157888"/>
              <a:ext cx="7852692" cy="405218"/>
              <a:chOff x="798054" y="1151426"/>
              <a:chExt cx="7852692" cy="405218"/>
            </a:xfrm>
          </p:grpSpPr>
          <p:sp>
            <p:nvSpPr>
              <p:cNvPr id="10" name="Oval 9"/>
              <p:cNvSpPr/>
              <p:nvPr/>
            </p:nvSpPr>
            <p:spPr bwMode="auto">
              <a:xfrm>
                <a:off x="798054" y="1151426"/>
                <a:ext cx="397564" cy="405218"/>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mj-lt"/>
                    <a:ea typeface="+mn-ea"/>
                    <a:cs typeface="Arial" panose="020B0604020202020204" pitchFamily="34" charset="0"/>
                  </a:rPr>
                  <a:t>… Present …</a:t>
                </a:r>
              </a:p>
            </p:txBody>
          </p:sp>
          <p:cxnSp>
            <p:nvCxnSpPr>
              <p:cNvPr id="11" name="Straight Connector 10"/>
              <p:cNvCxnSpPr/>
              <p:nvPr/>
            </p:nvCxnSpPr>
            <p:spPr bwMode="auto">
              <a:xfrm>
                <a:off x="1017509" y="1469694"/>
                <a:ext cx="7633237"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grpSp>
        <p:sp>
          <p:nvSpPr>
            <p:cNvPr id="14" name="TextBox 13"/>
            <p:cNvSpPr txBox="1"/>
            <p:nvPr/>
          </p:nvSpPr>
          <p:spPr>
            <a:xfrm>
              <a:off x="1043218" y="3435689"/>
              <a:ext cx="7455129" cy="1754326"/>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One of a small number of asset manager </a:t>
              </a:r>
              <a:r>
                <a:rPr kumimoji="0" lang="en-US" sz="1200" b="1" i="0" u="none" strike="noStrike" kern="1200" cap="none" spc="0" normalizeH="0" baseline="0" noProof="0" dirty="0">
                  <a:ln>
                    <a:noFill/>
                  </a:ln>
                  <a:solidFill>
                    <a:prstClr val="black"/>
                  </a:solidFill>
                  <a:effectLst/>
                  <a:uLnTx/>
                  <a:uFillTx/>
                  <a:latin typeface="Times New Roman"/>
                  <a:ea typeface="+mn-ea"/>
                  <a:cs typeface="+mn-cs"/>
                </a:rPr>
                <a:t>SASB Alliance members</a:t>
              </a:r>
            </a:p>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Active buyer of green and social bonds across both ESG and standard client assignments</a:t>
              </a:r>
            </a:p>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Provide customized ESG-indicator-level, portfolio-specific reporting for existing and prospective clients</a:t>
              </a:r>
            </a:p>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SASB standards in investment process, publish work in SASB’s </a:t>
              </a:r>
              <a:r>
                <a:rPr kumimoji="0" lang="en-US" sz="1200" b="0" i="1" u="none" strike="noStrike" kern="1200" cap="none" spc="0" normalizeH="0" baseline="0" noProof="0" dirty="0">
                  <a:ln>
                    <a:noFill/>
                  </a:ln>
                  <a:solidFill>
                    <a:prstClr val="black"/>
                  </a:solidFill>
                  <a:effectLst/>
                  <a:uLnTx/>
                  <a:uFillTx/>
                  <a:latin typeface="Times New Roman"/>
                  <a:ea typeface="+mn-ea"/>
                  <a:cs typeface="+mn-cs"/>
                </a:rPr>
                <a:t>ESG Integration Insights </a:t>
              </a:r>
              <a:r>
                <a:rPr kumimoji="0" lang="en-US" sz="1200" b="0" i="0" u="none" strike="noStrike" kern="1200" cap="none" spc="0" normalizeH="0" baseline="0" noProof="0" dirty="0">
                  <a:ln>
                    <a:noFill/>
                  </a:ln>
                  <a:solidFill>
                    <a:prstClr val="black"/>
                  </a:solidFill>
                  <a:effectLst/>
                  <a:uLnTx/>
                  <a:uFillTx/>
                  <a:latin typeface="Times New Roman"/>
                  <a:ea typeface="+mn-ea"/>
                  <a:cs typeface="+mn-cs"/>
                </a:rPr>
                <a:t>in Q2 2017</a:t>
              </a:r>
            </a:p>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Manage large existing mandates with explicit ESG integration across the fixed income universe</a:t>
              </a:r>
            </a:p>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Advise on ESG strategies inside and outside the firm</a:t>
              </a:r>
            </a:p>
          </p:txBody>
        </p:sp>
      </p:grpSp>
      <p:grpSp>
        <p:nvGrpSpPr>
          <p:cNvPr id="8" name="Group 7"/>
          <p:cNvGrpSpPr/>
          <p:nvPr/>
        </p:nvGrpSpPr>
        <p:grpSpPr>
          <a:xfrm>
            <a:off x="645655" y="5132608"/>
            <a:ext cx="8046932" cy="930145"/>
            <a:chOff x="645655" y="5132608"/>
            <a:chExt cx="7852692" cy="930145"/>
          </a:xfrm>
        </p:grpSpPr>
        <p:sp>
          <p:nvSpPr>
            <p:cNvPr id="13" name="TextBox 12"/>
            <p:cNvSpPr txBox="1"/>
            <p:nvPr/>
          </p:nvSpPr>
          <p:spPr>
            <a:xfrm>
              <a:off x="954163" y="5416422"/>
              <a:ext cx="7544184" cy="646331"/>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mn-cs"/>
                </a:rPr>
                <a:t>Rapid growth in interest from European and Australian pensions, NGOs, and more recently U.S. corporations</a:t>
              </a:r>
            </a:p>
            <a:p>
              <a:pPr marL="285750" marR="0" lvl="0" indent="-285750" algn="l" defTabSz="914400" rtl="0" eaLnBrk="1" fontAlgn="base" latinLnBrk="0" hangingPunct="1">
                <a:lnSpc>
                  <a:spcPct val="150000"/>
                </a:lnSpc>
                <a:spcBef>
                  <a:spcPct val="0"/>
                </a:spcBef>
                <a:spcAft>
                  <a:spcPct val="0"/>
                </a:spcAft>
                <a:buClr>
                  <a:srgbClr val="0C5184"/>
                </a:buClr>
                <a:buSzPct val="12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mn-cs"/>
                </a:rPr>
                <a:t>Continue expansion of ESG resources and team</a:t>
              </a:r>
            </a:p>
          </p:txBody>
        </p:sp>
        <p:grpSp>
          <p:nvGrpSpPr>
            <p:cNvPr id="15" name="Group 14"/>
            <p:cNvGrpSpPr/>
            <p:nvPr/>
          </p:nvGrpSpPr>
          <p:grpSpPr>
            <a:xfrm>
              <a:off x="645655" y="5132608"/>
              <a:ext cx="7852692" cy="405218"/>
              <a:chOff x="798054" y="1151426"/>
              <a:chExt cx="7852692" cy="405218"/>
            </a:xfrm>
          </p:grpSpPr>
          <p:sp>
            <p:nvSpPr>
              <p:cNvPr id="16" name="Oval 15"/>
              <p:cNvSpPr/>
              <p:nvPr/>
            </p:nvSpPr>
            <p:spPr bwMode="auto">
              <a:xfrm>
                <a:off x="798054" y="1151426"/>
                <a:ext cx="397564" cy="405218"/>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mj-lt"/>
                    <a:ea typeface="+mn-ea"/>
                    <a:cs typeface="Arial" panose="020B0604020202020204" pitchFamily="34" charset="0"/>
                  </a:rPr>
                  <a:t>… and Future</a:t>
                </a:r>
              </a:p>
            </p:txBody>
          </p:sp>
          <p:cxnSp>
            <p:nvCxnSpPr>
              <p:cNvPr id="17" name="Straight Connector 16"/>
              <p:cNvCxnSpPr/>
              <p:nvPr/>
            </p:nvCxnSpPr>
            <p:spPr bwMode="auto">
              <a:xfrm>
                <a:off x="1017509" y="1469694"/>
                <a:ext cx="7633237"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grpSp>
      </p:grpSp>
    </p:spTree>
    <p:extLst>
      <p:ext uri="{BB962C8B-B14F-4D97-AF65-F5344CB8AC3E}">
        <p14:creationId xmlns:p14="http://schemas.microsoft.com/office/powerpoint/2010/main" val="36000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FB3C29-4469-4ECE-A8ED-D40B5AD31533}" type="slidenum">
              <a:rPr kumimoji="0" lang="en-US" sz="8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prstClr val="black"/>
              </a:solidFill>
              <a:effectLst/>
              <a:uLnTx/>
              <a:uFillTx/>
              <a:latin typeface="Arial Narrow"/>
              <a:ea typeface="+mn-ea"/>
              <a:cs typeface="+mn-cs"/>
            </a:endParaRPr>
          </a:p>
        </p:txBody>
      </p:sp>
      <p:sp>
        <p:nvSpPr>
          <p:cNvPr id="2" name="Title 1"/>
          <p:cNvSpPr>
            <a:spLocks noGrp="1"/>
          </p:cNvSpPr>
          <p:nvPr>
            <p:ph type="title"/>
          </p:nvPr>
        </p:nvSpPr>
        <p:spPr>
          <a:xfrm>
            <a:off x="713678" y="119665"/>
            <a:ext cx="8430328" cy="533649"/>
          </a:xfrm>
        </p:spPr>
        <p:txBody>
          <a:bodyPr/>
          <a:lstStyle/>
          <a:p>
            <a:r>
              <a:rPr lang="en-US" b="1" dirty="0"/>
              <a:t>       </a:t>
            </a:r>
            <a:r>
              <a:rPr lang="en-US" b="1" dirty="0" err="1"/>
              <a:t>Payden’s</a:t>
            </a:r>
            <a:r>
              <a:rPr lang="en-US" b="1" dirty="0"/>
              <a:t> Social Impact Investment Process</a:t>
            </a:r>
          </a:p>
        </p:txBody>
      </p:sp>
      <p:sp>
        <p:nvSpPr>
          <p:cNvPr id="4" name="Rectangle 3"/>
          <p:cNvSpPr/>
          <p:nvPr/>
        </p:nvSpPr>
        <p:spPr bwMode="auto">
          <a:xfrm>
            <a:off x="726077" y="931897"/>
            <a:ext cx="2025231" cy="302940"/>
          </a:xfrm>
          <a:prstGeom prst="rect">
            <a:avLst/>
          </a:prstGeom>
          <a:solidFill>
            <a:schemeClr val="accent1">
              <a:lumMod val="75000"/>
            </a:schemeClr>
          </a:solidFill>
          <a:ln w="12700" cap="flat" cmpd="sng" algn="ctr">
            <a:solidFill>
              <a:srgbClr val="668BA6"/>
            </a:solidFill>
            <a:prstDash val="solid"/>
            <a:round/>
            <a:headEnd type="none" w="med" len="med"/>
            <a:tailEnd type="none" w="med" len="med"/>
          </a:ln>
          <a:effectLst/>
        </p:spPr>
        <p:txBody>
          <a:bodyPr vert="horz" wrap="square" lIns="43325" tIns="43325" rIns="43325" bIns="43325" numCol="1" rtlCol="0" anchor="t" anchorCtr="0" compatLnSpc="1">
            <a:prstTxWarp prst="textNoShape">
              <a:avLst/>
            </a:prstTxWarp>
            <a:spAutoFit/>
          </a:bodyPr>
          <a:lstStyle/>
          <a:p>
            <a:pPr marL="0" marR="0" lvl="0" indent="0" algn="l" defTabSz="8665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Investment Philosophy</a:t>
            </a:r>
          </a:p>
        </p:txBody>
      </p:sp>
      <p:cxnSp>
        <p:nvCxnSpPr>
          <p:cNvPr id="5" name="Straight Connector 4"/>
          <p:cNvCxnSpPr>
            <a:cxnSpLocks/>
          </p:cNvCxnSpPr>
          <p:nvPr/>
        </p:nvCxnSpPr>
        <p:spPr bwMode="auto">
          <a:xfrm>
            <a:off x="2751308" y="931897"/>
            <a:ext cx="5795006"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6" name="TextBox 5"/>
          <p:cNvSpPr txBox="1"/>
          <p:nvPr/>
        </p:nvSpPr>
        <p:spPr>
          <a:xfrm>
            <a:off x="2678678" y="968841"/>
            <a:ext cx="5943600" cy="641494"/>
          </a:xfrm>
          <a:prstGeom prst="rect">
            <a:avLst/>
          </a:prstGeom>
          <a:noFill/>
        </p:spPr>
        <p:txBody>
          <a:bodyPr vert="horz" wrap="square" lIns="43325" tIns="43325" rIns="43325" bIns="43325" rtlCol="0" anchor="t">
            <a:spAutoFit/>
          </a:bodyPr>
          <a:lstStyle/>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We believe that total return and social impact mandates are not mutually exclusive; that investors can actively seek to promote social and environmental benefits without sacrificing total return performance </a:t>
            </a:r>
          </a:p>
        </p:txBody>
      </p:sp>
      <p:sp>
        <p:nvSpPr>
          <p:cNvPr id="7" name="Rectangle 6"/>
          <p:cNvSpPr/>
          <p:nvPr/>
        </p:nvSpPr>
        <p:spPr bwMode="auto">
          <a:xfrm>
            <a:off x="726077" y="1629762"/>
            <a:ext cx="2025231" cy="302940"/>
          </a:xfrm>
          <a:prstGeom prst="rect">
            <a:avLst/>
          </a:prstGeom>
          <a:solidFill>
            <a:schemeClr val="accent1">
              <a:lumMod val="75000"/>
            </a:schemeClr>
          </a:solidFill>
          <a:ln w="12700" cap="flat" cmpd="sng" algn="ctr">
            <a:solidFill>
              <a:srgbClr val="668BA6"/>
            </a:solidFill>
            <a:prstDash val="solid"/>
            <a:round/>
            <a:headEnd type="none" w="med" len="med"/>
            <a:tailEnd type="none" w="med" len="med"/>
          </a:ln>
          <a:effectLst/>
        </p:spPr>
        <p:txBody>
          <a:bodyPr vert="horz" wrap="square" lIns="43325" tIns="43325" rIns="43325" bIns="43325" numCol="1" rtlCol="0" anchor="t" anchorCtr="0" compatLnSpc="1">
            <a:prstTxWarp prst="textNoShape">
              <a:avLst/>
            </a:prstTxWarp>
            <a:spAutoFit/>
          </a:bodyPr>
          <a:lstStyle/>
          <a:p>
            <a:pPr marL="0" marR="0" lvl="0" indent="0" algn="l" defTabSz="8665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Fundamental Research</a:t>
            </a:r>
          </a:p>
        </p:txBody>
      </p:sp>
      <p:cxnSp>
        <p:nvCxnSpPr>
          <p:cNvPr id="8" name="Straight Connector 7"/>
          <p:cNvCxnSpPr>
            <a:cxnSpLocks/>
          </p:cNvCxnSpPr>
          <p:nvPr/>
        </p:nvCxnSpPr>
        <p:spPr bwMode="auto">
          <a:xfrm flipV="1">
            <a:off x="2758234" y="1620670"/>
            <a:ext cx="5803060" cy="7843"/>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9" name="TextBox 8"/>
          <p:cNvSpPr txBox="1"/>
          <p:nvPr/>
        </p:nvSpPr>
        <p:spPr>
          <a:xfrm>
            <a:off x="2678678" y="1661014"/>
            <a:ext cx="6047014" cy="1060840"/>
          </a:xfrm>
          <a:prstGeom prst="rect">
            <a:avLst/>
          </a:prstGeom>
          <a:noFill/>
        </p:spPr>
        <p:txBody>
          <a:bodyPr vert="horz" wrap="square" lIns="43325" tIns="43325" rIns="43325" bIns="43325" rtlCol="0" anchor="t">
            <a:spAutoFit/>
          </a:bodyPr>
          <a:lstStyle/>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Apply rigorous fundamental analysis across standard and proprietary qualitative and quantitative metrics</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Continuously monitor and evaluate the municipal landscape for impact investment opportunities, including issuer outreach and market cultivation</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Systematically assess credit profile against specific sector and municipal market trends</a:t>
            </a:r>
          </a:p>
        </p:txBody>
      </p:sp>
      <p:sp>
        <p:nvSpPr>
          <p:cNvPr id="10" name="Rectangle 9"/>
          <p:cNvSpPr/>
          <p:nvPr/>
        </p:nvSpPr>
        <p:spPr bwMode="auto">
          <a:xfrm>
            <a:off x="764285" y="3920718"/>
            <a:ext cx="1978969" cy="302940"/>
          </a:xfrm>
          <a:prstGeom prst="rect">
            <a:avLst/>
          </a:prstGeom>
          <a:solidFill>
            <a:schemeClr val="accent1">
              <a:lumMod val="75000"/>
            </a:schemeClr>
          </a:solidFill>
          <a:ln w="12700" cap="flat" cmpd="sng" algn="ctr">
            <a:solidFill>
              <a:srgbClr val="668BA6"/>
            </a:solidFill>
            <a:prstDash val="solid"/>
            <a:round/>
            <a:headEnd type="none" w="med" len="med"/>
            <a:tailEnd type="none" w="med" len="med"/>
          </a:ln>
          <a:effectLst/>
        </p:spPr>
        <p:txBody>
          <a:bodyPr vert="horz" wrap="square" lIns="43325" tIns="43325" rIns="43325" bIns="43325" numCol="1" rtlCol="0" anchor="t" anchorCtr="0" compatLnSpc="1">
            <a:prstTxWarp prst="textNoShape">
              <a:avLst/>
            </a:prstTxWarp>
            <a:spAutoFit/>
          </a:bodyPr>
          <a:lstStyle/>
          <a:p>
            <a:pPr marL="0" marR="0" lvl="0" indent="0" algn="l" defTabSz="8665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Social Impact Assessment </a:t>
            </a:r>
          </a:p>
        </p:txBody>
      </p:sp>
      <p:cxnSp>
        <p:nvCxnSpPr>
          <p:cNvPr id="11" name="Straight Connector 10"/>
          <p:cNvCxnSpPr>
            <a:cxnSpLocks/>
          </p:cNvCxnSpPr>
          <p:nvPr/>
        </p:nvCxnSpPr>
        <p:spPr bwMode="auto">
          <a:xfrm>
            <a:off x="2739356" y="3920718"/>
            <a:ext cx="5788080"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12" name="TextBox 11"/>
          <p:cNvSpPr txBox="1"/>
          <p:nvPr/>
        </p:nvSpPr>
        <p:spPr>
          <a:xfrm>
            <a:off x="2663545" y="3958797"/>
            <a:ext cx="5943600" cy="1237811"/>
          </a:xfrm>
          <a:prstGeom prst="rect">
            <a:avLst/>
          </a:prstGeom>
          <a:noFill/>
        </p:spPr>
        <p:txBody>
          <a:bodyPr vert="horz" wrap="square" lIns="43325" tIns="43325" rIns="43325" bIns="43325" rtlCol="0" anchor="t">
            <a:spAutoFit/>
          </a:bodyPr>
          <a:lstStyle/>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Systematically evaluate issuer/project within the municipal social impact framework to achieve a stand-alone project score</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Collect, analyze, and integrate relevant data, technical reports/studies, and disclosure materials for selected securities </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Engage with issuer frequently, and third party verifiers or evaluators when necessary or beneficial </a:t>
            </a:r>
          </a:p>
        </p:txBody>
      </p:sp>
      <p:sp>
        <p:nvSpPr>
          <p:cNvPr id="13" name="Rectangle 12"/>
          <p:cNvSpPr/>
          <p:nvPr/>
        </p:nvSpPr>
        <p:spPr bwMode="auto">
          <a:xfrm>
            <a:off x="734129" y="5229986"/>
            <a:ext cx="1978969" cy="518383"/>
          </a:xfrm>
          <a:prstGeom prst="rect">
            <a:avLst/>
          </a:prstGeom>
          <a:solidFill>
            <a:schemeClr val="accent1">
              <a:lumMod val="75000"/>
            </a:schemeClr>
          </a:solidFill>
          <a:ln w="12700" cap="flat" cmpd="sng" algn="ctr">
            <a:solidFill>
              <a:srgbClr val="668BA6"/>
            </a:solidFill>
            <a:prstDash val="solid"/>
            <a:round/>
            <a:headEnd type="none" w="med" len="med"/>
            <a:tailEnd type="none" w="med" len="med"/>
          </a:ln>
          <a:effectLst/>
        </p:spPr>
        <p:txBody>
          <a:bodyPr vert="horz" wrap="square" lIns="43325" tIns="43325" rIns="43325" bIns="43325" numCol="1" rtlCol="0" anchor="t" anchorCtr="0" compatLnSpc="1">
            <a:prstTxWarp prst="textNoShape">
              <a:avLst/>
            </a:prstTxWarp>
            <a:spAutoFit/>
          </a:bodyPr>
          <a:lstStyle/>
          <a:p>
            <a:pPr marL="0" marR="0" lvl="0" indent="0" algn="l" defTabSz="8665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Portfolio Management and Ongoing Monitoring</a:t>
            </a:r>
          </a:p>
        </p:txBody>
      </p:sp>
      <p:cxnSp>
        <p:nvCxnSpPr>
          <p:cNvPr id="14" name="Straight Connector 13"/>
          <p:cNvCxnSpPr>
            <a:cxnSpLocks/>
          </p:cNvCxnSpPr>
          <p:nvPr/>
        </p:nvCxnSpPr>
        <p:spPr bwMode="auto">
          <a:xfrm>
            <a:off x="2728175" y="5234010"/>
            <a:ext cx="5799261"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15" name="TextBox 14"/>
          <p:cNvSpPr txBox="1"/>
          <p:nvPr/>
        </p:nvSpPr>
        <p:spPr>
          <a:xfrm>
            <a:off x="2651372" y="5264040"/>
            <a:ext cx="5943600" cy="1237811"/>
          </a:xfrm>
          <a:prstGeom prst="rect">
            <a:avLst/>
          </a:prstGeom>
          <a:noFill/>
        </p:spPr>
        <p:txBody>
          <a:bodyPr vert="horz" wrap="square" lIns="43325" tIns="43325" rIns="43325" bIns="43325" rtlCol="0" anchor="t">
            <a:spAutoFit/>
          </a:bodyPr>
          <a:lstStyle/>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Monitoring of risk indicators and performance attribution consistent with firm and strategy-wide practices (i.e., positive alpha contribution, stable credit trajectory, duration and sector allocation continue to fit portfolio strategy) </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Strict application of reporting and disclosure standards on all relevant criteria within the social impact framework</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Periodic re-evaluation of stand-alone social impact score for inclusion</a:t>
            </a:r>
          </a:p>
        </p:txBody>
      </p:sp>
      <p:sp>
        <p:nvSpPr>
          <p:cNvPr id="16" name="Rectangle 15">
            <a:extLst>
              <a:ext uri="{FF2B5EF4-FFF2-40B4-BE49-F238E27FC236}">
                <a16:creationId xmlns:a16="http://schemas.microsoft.com/office/drawing/2014/main" id="{C5C6051E-D64B-4A02-9306-A1C0F1D785CC}"/>
              </a:ext>
            </a:extLst>
          </p:cNvPr>
          <p:cNvSpPr/>
          <p:nvPr/>
        </p:nvSpPr>
        <p:spPr bwMode="auto">
          <a:xfrm>
            <a:off x="734129" y="2767334"/>
            <a:ext cx="2009125" cy="302940"/>
          </a:xfrm>
          <a:prstGeom prst="rect">
            <a:avLst/>
          </a:prstGeom>
          <a:solidFill>
            <a:schemeClr val="accent1">
              <a:lumMod val="75000"/>
            </a:schemeClr>
          </a:solidFill>
          <a:ln w="12700" cap="flat" cmpd="sng" algn="ctr">
            <a:solidFill>
              <a:srgbClr val="668BA6"/>
            </a:solidFill>
            <a:prstDash val="solid"/>
            <a:round/>
            <a:headEnd type="none" w="med" len="med"/>
            <a:tailEnd type="none" w="med" len="med"/>
          </a:ln>
          <a:effectLst/>
        </p:spPr>
        <p:txBody>
          <a:bodyPr vert="horz" wrap="square" lIns="43325" tIns="43325" rIns="43325" bIns="43325" numCol="1" rtlCol="0" anchor="t" anchorCtr="0" compatLnSpc="1">
            <a:prstTxWarp prst="textNoShape">
              <a:avLst/>
            </a:prstTxWarp>
            <a:spAutoFit/>
          </a:bodyPr>
          <a:lstStyle/>
          <a:p>
            <a:pPr marL="0" marR="0" lvl="0" indent="0" algn="l" defTabSz="8665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Valuation Assessment</a:t>
            </a:r>
          </a:p>
        </p:txBody>
      </p:sp>
      <p:sp>
        <p:nvSpPr>
          <p:cNvPr id="18" name="TextBox 17">
            <a:extLst>
              <a:ext uri="{FF2B5EF4-FFF2-40B4-BE49-F238E27FC236}">
                <a16:creationId xmlns:a16="http://schemas.microsoft.com/office/drawing/2014/main" id="{D018E9D5-877B-40FB-8FA6-2D1867CD20B4}"/>
              </a:ext>
            </a:extLst>
          </p:cNvPr>
          <p:cNvSpPr txBox="1"/>
          <p:nvPr/>
        </p:nvSpPr>
        <p:spPr>
          <a:xfrm>
            <a:off x="2667290" y="2815578"/>
            <a:ext cx="5932212" cy="1060840"/>
          </a:xfrm>
          <a:prstGeom prst="rect">
            <a:avLst/>
          </a:prstGeom>
          <a:noFill/>
        </p:spPr>
        <p:txBody>
          <a:bodyPr vert="horz" wrap="square" lIns="43325" tIns="43325" rIns="43325" bIns="43325" rtlCol="0" anchor="t">
            <a:spAutoFit/>
          </a:bodyPr>
          <a:lstStyle/>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Evaluate security structural elements (yield/income/duration) for “best fit,” liquidity characteristics, and total return potential </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Consider tax-adjusted yield, sector/name diversification and volatility, and liquidity profile attributes</a:t>
            </a:r>
          </a:p>
          <a:p>
            <a:pPr marL="388651" marR="0" lvl="1" indent="-216629" algn="l" defTabSz="866547" rtl="0" eaLnBrk="1" fontAlgn="auto" latinLnBrk="0" hangingPunct="1">
              <a:lnSpc>
                <a:spcPct val="100000"/>
              </a:lnSpc>
              <a:spcBef>
                <a:spcPct val="25000"/>
              </a:spcBef>
              <a:spcAft>
                <a:spcPts val="0"/>
              </a:spcAft>
              <a:buClr>
                <a:srgbClr val="0C5184"/>
              </a:buClr>
              <a:buSzPct val="120000"/>
              <a:buFont typeface="Wingdings" panose="05000000000000000000" pitchFamily="2" charset="2"/>
              <a:buChar char="§"/>
              <a:tabLst/>
              <a:defRPr/>
            </a:pPr>
            <a:r>
              <a:rPr kumimoji="0" lang="en-US" sz="1150" b="0" i="0" u="none" strike="noStrike" kern="1200" cap="none" spc="0" normalizeH="0" baseline="0" noProof="0" dirty="0">
                <a:ln>
                  <a:noFill/>
                </a:ln>
                <a:solidFill>
                  <a:prstClr val="black"/>
                </a:solidFill>
                <a:effectLst/>
                <a:uLnTx/>
                <a:uFillTx/>
                <a:latin typeface="Times New Roman"/>
                <a:ea typeface="+mn-ea"/>
                <a:cs typeface="+mn-cs"/>
              </a:rPr>
              <a:t>Conduct scenario analysis to project expected security returns  </a:t>
            </a:r>
          </a:p>
        </p:txBody>
      </p:sp>
      <p:cxnSp>
        <p:nvCxnSpPr>
          <p:cNvPr id="19" name="Straight Connector 18">
            <a:extLst>
              <a:ext uri="{FF2B5EF4-FFF2-40B4-BE49-F238E27FC236}">
                <a16:creationId xmlns:a16="http://schemas.microsoft.com/office/drawing/2014/main" id="{FF132EE5-9E0E-42F9-B42C-E190C66B39EF}"/>
              </a:ext>
            </a:extLst>
          </p:cNvPr>
          <p:cNvCxnSpPr>
            <a:cxnSpLocks/>
          </p:cNvCxnSpPr>
          <p:nvPr/>
        </p:nvCxnSpPr>
        <p:spPr bwMode="auto">
          <a:xfrm flipV="1">
            <a:off x="2743254" y="2770339"/>
            <a:ext cx="5803060" cy="7843"/>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20" name="Rectangle 19">
            <a:extLst>
              <a:ext uri="{FF2B5EF4-FFF2-40B4-BE49-F238E27FC236}">
                <a16:creationId xmlns:a16="http://schemas.microsoft.com/office/drawing/2014/main" id="{7C481FBE-2363-40B1-B7CE-F6662DEE258A}"/>
              </a:ext>
            </a:extLst>
          </p:cNvPr>
          <p:cNvSpPr/>
          <p:nvPr/>
        </p:nvSpPr>
        <p:spPr bwMode="auto">
          <a:xfrm>
            <a:off x="917331" y="211707"/>
            <a:ext cx="385948" cy="374597"/>
          </a:xfrm>
          <a:prstGeom prst="rect">
            <a:avLst/>
          </a:prstGeom>
          <a:solidFill>
            <a:schemeClr val="bg1"/>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lvl="0" indent="0" algn="ctr" defTabSz="820351"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Narrow" pitchFamily="34" charset="0"/>
                <a:ea typeface="+mn-ea"/>
                <a:cs typeface="+mn-cs"/>
              </a:rPr>
              <a:t>I</a:t>
            </a:r>
          </a:p>
        </p:txBody>
      </p:sp>
    </p:spTree>
    <p:extLst>
      <p:ext uri="{BB962C8B-B14F-4D97-AF65-F5344CB8AC3E}">
        <p14:creationId xmlns:p14="http://schemas.microsoft.com/office/powerpoint/2010/main" val="284385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pPr fontAlgn="base">
              <a:spcBef>
                <a:spcPct val="0"/>
              </a:spcBef>
              <a:spcAft>
                <a:spcPct val="0"/>
              </a:spcAft>
              <a:defRPr/>
            </a:pPr>
            <a:fld id="{EAFB3C29-4469-4ECE-A8ED-D40B5AD31533}" type="slidenum">
              <a:rPr lang="en-US">
                <a:solidFill>
                  <a:prstClr val="black"/>
                </a:solidFill>
                <a:latin typeface="Arial Narrow"/>
              </a:rPr>
              <a:pPr fontAlgn="base">
                <a:spcBef>
                  <a:spcPct val="0"/>
                </a:spcBef>
                <a:spcAft>
                  <a:spcPct val="0"/>
                </a:spcAft>
                <a:defRPr/>
              </a:pPr>
              <a:t>5</a:t>
            </a:fld>
            <a:endParaRPr lang="en-US" dirty="0">
              <a:solidFill>
                <a:prstClr val="black"/>
              </a:solidFill>
              <a:latin typeface="Arial Narrow"/>
            </a:endParaRPr>
          </a:p>
        </p:txBody>
      </p:sp>
      <p:sp>
        <p:nvSpPr>
          <p:cNvPr id="3" name="Title 2"/>
          <p:cNvSpPr>
            <a:spLocks noGrp="1"/>
          </p:cNvSpPr>
          <p:nvPr>
            <p:ph type="title"/>
          </p:nvPr>
        </p:nvSpPr>
        <p:spPr/>
        <p:txBody>
          <a:bodyPr/>
          <a:lstStyle/>
          <a:p>
            <a:pPr>
              <a:tabLst>
                <a:tab pos="682625" algn="l"/>
              </a:tabLst>
            </a:pPr>
            <a:r>
              <a:rPr lang="en-US" b="1" kern="1200" dirty="0"/>
              <a:t>       Why does Payden include climate resilience in its fundamental analysis</a:t>
            </a:r>
            <a:r>
              <a:rPr lang="en-US" b="1" dirty="0"/>
              <a:t>?  </a:t>
            </a:r>
            <a:endParaRPr lang="en-US" dirty="0"/>
          </a:p>
        </p:txBody>
      </p:sp>
      <p:sp>
        <p:nvSpPr>
          <p:cNvPr id="4" name="TextBox 3">
            <a:extLst>
              <a:ext uri="{FF2B5EF4-FFF2-40B4-BE49-F238E27FC236}">
                <a16:creationId xmlns:a16="http://schemas.microsoft.com/office/drawing/2014/main" id="{5F25E0DD-8E30-44C6-950C-4C231A3510A0}"/>
              </a:ext>
            </a:extLst>
          </p:cNvPr>
          <p:cNvSpPr txBox="1"/>
          <p:nvPr/>
        </p:nvSpPr>
        <p:spPr>
          <a:xfrm>
            <a:off x="849854" y="1118797"/>
            <a:ext cx="6723530" cy="276999"/>
          </a:xfrm>
          <a:prstGeom prst="rect">
            <a:avLst/>
          </a:prstGeom>
          <a:noFill/>
        </p:spPr>
        <p:txBody>
          <a:bodyPr wrap="square" rtlCol="0">
            <a:spAutoFit/>
          </a:bodyPr>
          <a:lstStyle/>
          <a:p>
            <a:pPr fontAlgn="base">
              <a:spcBef>
                <a:spcPct val="0"/>
              </a:spcBef>
              <a:spcAft>
                <a:spcPct val="0"/>
              </a:spcAft>
            </a:pPr>
            <a:endParaRPr lang="en-US" sz="1200" dirty="0" err="1">
              <a:solidFill>
                <a:prstClr val="black"/>
              </a:solidFill>
              <a:latin typeface="Times New Roman"/>
            </a:endParaRPr>
          </a:p>
        </p:txBody>
      </p:sp>
      <p:sp>
        <p:nvSpPr>
          <p:cNvPr id="19" name="TextBox 18">
            <a:extLst>
              <a:ext uri="{FF2B5EF4-FFF2-40B4-BE49-F238E27FC236}">
                <a16:creationId xmlns:a16="http://schemas.microsoft.com/office/drawing/2014/main" id="{5606DBDD-3500-41AC-AC62-C800EA2CAF12}"/>
              </a:ext>
            </a:extLst>
          </p:cNvPr>
          <p:cNvSpPr txBox="1"/>
          <p:nvPr/>
        </p:nvSpPr>
        <p:spPr>
          <a:xfrm>
            <a:off x="456524" y="1037054"/>
            <a:ext cx="7891410" cy="4869813"/>
          </a:xfrm>
          <a:prstGeom prst="rect">
            <a:avLst/>
          </a:prstGeom>
          <a:noFill/>
        </p:spPr>
        <p:txBody>
          <a:bodyPr vert="horz" wrap="square" lIns="45719" tIns="45719" rIns="45719" bIns="45719" rtlCol="0" anchor="t">
            <a:noAutofit/>
          </a:bodyPr>
          <a:lstStyle/>
          <a:p>
            <a:pPr marL="317500" lvl="1" indent="-190500" fontAlgn="base">
              <a:spcBef>
                <a:spcPct val="25000"/>
              </a:spcBef>
              <a:spcAft>
                <a:spcPct val="0"/>
              </a:spcAft>
              <a:buClr>
                <a:srgbClr val="0C5184"/>
              </a:buClr>
              <a:buSzPct val="120000"/>
              <a:buFont typeface="Wingdings"/>
              <a:buChar char="§"/>
            </a:pPr>
            <a:r>
              <a:rPr lang="en-US" sz="1600" dirty="0">
                <a:solidFill>
                  <a:prstClr val="black"/>
                </a:solidFill>
                <a:latin typeface="Times New Roman"/>
              </a:rPr>
              <a:t>We understand the threats that climate related events  and  developments pose to state and local governments’ core operations, public and private assets,  and essential services. </a:t>
            </a:r>
          </a:p>
          <a:p>
            <a:pPr marL="127000" lvl="1" fontAlgn="base">
              <a:spcBef>
                <a:spcPct val="25000"/>
              </a:spcBef>
              <a:spcAft>
                <a:spcPct val="0"/>
              </a:spcAft>
              <a:buClr>
                <a:srgbClr val="0C5184"/>
              </a:buClr>
              <a:buSzPct val="120000"/>
            </a:pPr>
            <a:endParaRPr lang="en-US" sz="1600" dirty="0">
              <a:solidFill>
                <a:prstClr val="black"/>
              </a:solidFill>
              <a:latin typeface="Times New Roman"/>
            </a:endParaRPr>
          </a:p>
          <a:p>
            <a:pPr marL="317500" lvl="1" indent="-190500" fontAlgn="base">
              <a:spcBef>
                <a:spcPct val="25000"/>
              </a:spcBef>
              <a:spcAft>
                <a:spcPct val="0"/>
              </a:spcAft>
              <a:buClr>
                <a:srgbClr val="0C5184"/>
              </a:buClr>
              <a:buSzPct val="120000"/>
              <a:buFont typeface="Wingdings"/>
              <a:buChar char="§"/>
            </a:pPr>
            <a:r>
              <a:rPr lang="en-US" sz="1600" dirty="0">
                <a:solidFill>
                  <a:prstClr val="black"/>
                </a:solidFill>
                <a:latin typeface="Times New Roman"/>
              </a:rPr>
              <a:t>We assess </a:t>
            </a:r>
            <a:r>
              <a:rPr lang="en-US" sz="1600" i="1" dirty="0">
                <a:solidFill>
                  <a:prstClr val="black"/>
                </a:solidFill>
                <a:latin typeface="Times New Roman"/>
              </a:rPr>
              <a:t>all</a:t>
            </a:r>
            <a:r>
              <a:rPr lang="en-US" sz="1600" dirty="0">
                <a:solidFill>
                  <a:prstClr val="black"/>
                </a:solidFill>
                <a:latin typeface="Times New Roman"/>
              </a:rPr>
              <a:t> risks that may threaten or disrupt the normal course of business operations. Even those that may not be quantifiable or show up on financial statements, but may nevertheless have material long-term impact on municipal, or project performance.   </a:t>
            </a:r>
          </a:p>
          <a:p>
            <a:pPr marL="127000" lvl="1" fontAlgn="base">
              <a:spcBef>
                <a:spcPct val="25000"/>
              </a:spcBef>
              <a:spcAft>
                <a:spcPct val="0"/>
              </a:spcAft>
              <a:buClr>
                <a:srgbClr val="0C5184"/>
              </a:buClr>
              <a:buSzPct val="120000"/>
            </a:pPr>
            <a:r>
              <a:rPr lang="en-US" sz="1600" dirty="0">
                <a:solidFill>
                  <a:prstClr val="black"/>
                </a:solidFill>
                <a:latin typeface="Times New Roman"/>
              </a:rPr>
              <a:t>  </a:t>
            </a:r>
          </a:p>
          <a:p>
            <a:pPr marL="317500" lvl="1" indent="-190500" fontAlgn="base">
              <a:spcBef>
                <a:spcPct val="25000"/>
              </a:spcBef>
              <a:spcAft>
                <a:spcPct val="0"/>
              </a:spcAft>
              <a:buClr>
                <a:srgbClr val="0C5184"/>
              </a:buClr>
              <a:buSzPct val="120000"/>
              <a:buFont typeface="Wingdings"/>
              <a:buChar char="§"/>
            </a:pPr>
            <a:r>
              <a:rPr lang="en-US" sz="1600" dirty="0">
                <a:solidFill>
                  <a:prstClr val="black"/>
                </a:solidFill>
                <a:latin typeface="Times New Roman"/>
              </a:rPr>
              <a:t>Good governance and long-term planning are key metrics in our credit and impact assessment frameworks.</a:t>
            </a:r>
          </a:p>
          <a:p>
            <a:pPr marL="127000" lvl="1" fontAlgn="base">
              <a:spcBef>
                <a:spcPct val="25000"/>
              </a:spcBef>
              <a:spcAft>
                <a:spcPct val="0"/>
              </a:spcAft>
              <a:buClr>
                <a:srgbClr val="0C5184"/>
              </a:buClr>
              <a:buSzPct val="120000"/>
            </a:pPr>
            <a:endParaRPr lang="en-US" sz="1600" dirty="0">
              <a:solidFill>
                <a:prstClr val="black"/>
              </a:solidFill>
              <a:latin typeface="Times New Roman"/>
            </a:endParaRPr>
          </a:p>
          <a:p>
            <a:pPr marL="317500" lvl="1" indent="-190500" fontAlgn="base">
              <a:spcBef>
                <a:spcPct val="25000"/>
              </a:spcBef>
              <a:spcAft>
                <a:spcPct val="0"/>
              </a:spcAft>
              <a:buClr>
                <a:srgbClr val="0C5184"/>
              </a:buClr>
              <a:buSzPct val="120000"/>
              <a:buFont typeface="Wingdings"/>
              <a:buChar char="§"/>
            </a:pPr>
            <a:r>
              <a:rPr lang="en-US" sz="1600" dirty="0">
                <a:solidFill>
                  <a:prstClr val="black"/>
                </a:solidFill>
                <a:latin typeface="Times New Roman"/>
              </a:rPr>
              <a:t> We view effective resilience, sustainability, and adaptation projects as evidence of strong management practices that seek to mitigate/neutralize negative climate related outcomes. </a:t>
            </a:r>
          </a:p>
          <a:p>
            <a:pPr marL="127000" lvl="1" fontAlgn="base">
              <a:spcBef>
                <a:spcPct val="25000"/>
              </a:spcBef>
              <a:spcAft>
                <a:spcPct val="0"/>
              </a:spcAft>
              <a:buClr>
                <a:srgbClr val="0C5184"/>
              </a:buClr>
              <a:buSzPct val="120000"/>
            </a:pPr>
            <a:endParaRPr lang="en-US" sz="1600" dirty="0">
              <a:solidFill>
                <a:prstClr val="black"/>
              </a:solidFill>
              <a:latin typeface="Times New Roman"/>
            </a:endParaRPr>
          </a:p>
          <a:p>
            <a:pPr marL="317500" lvl="1" indent="-190500" fontAlgn="base">
              <a:spcBef>
                <a:spcPct val="25000"/>
              </a:spcBef>
              <a:spcAft>
                <a:spcPct val="0"/>
              </a:spcAft>
              <a:buClr>
                <a:srgbClr val="0C5184"/>
              </a:buClr>
              <a:buSzPct val="120000"/>
              <a:buFont typeface="Wingdings"/>
              <a:buChar char="§"/>
            </a:pPr>
            <a:r>
              <a:rPr lang="en-US" sz="1600" dirty="0">
                <a:solidFill>
                  <a:prstClr val="black"/>
                </a:solidFill>
                <a:latin typeface="Times New Roman"/>
              </a:rPr>
              <a:t>We seek to invest in projects and local governments that are identifying these threats early, building effective capital programs to counter them, and are committed to transparency and disclosure. </a:t>
            </a:r>
          </a:p>
          <a:p>
            <a:pPr marL="317500" lvl="1" indent="-190500" fontAlgn="base">
              <a:spcBef>
                <a:spcPct val="25000"/>
              </a:spcBef>
              <a:spcAft>
                <a:spcPct val="0"/>
              </a:spcAft>
              <a:buClr>
                <a:srgbClr val="0C5184"/>
              </a:buClr>
              <a:buSzPct val="120000"/>
              <a:buFont typeface="Wingdings"/>
              <a:buChar char="§"/>
            </a:pPr>
            <a:endParaRPr lang="en-US" sz="1200" dirty="0">
              <a:solidFill>
                <a:prstClr val="black"/>
              </a:solidFill>
              <a:latin typeface="Times New Roman"/>
            </a:endParaRPr>
          </a:p>
        </p:txBody>
      </p:sp>
      <p:sp>
        <p:nvSpPr>
          <p:cNvPr id="7" name="Rectangle 6">
            <a:extLst>
              <a:ext uri="{FF2B5EF4-FFF2-40B4-BE49-F238E27FC236}">
                <a16:creationId xmlns:a16="http://schemas.microsoft.com/office/drawing/2014/main" id="{AF6A9FFA-F1D4-4C70-8F20-64C577727F35}"/>
              </a:ext>
            </a:extLst>
          </p:cNvPr>
          <p:cNvSpPr/>
          <p:nvPr/>
        </p:nvSpPr>
        <p:spPr bwMode="auto">
          <a:xfrm>
            <a:off x="917331" y="211707"/>
            <a:ext cx="385948" cy="374597"/>
          </a:xfrm>
          <a:prstGeom prst="rect">
            <a:avLst/>
          </a:prstGeom>
          <a:solidFill>
            <a:schemeClr val="bg1"/>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lvl="0" indent="0" algn="ctr" defTabSz="820351"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Narrow" pitchFamily="34" charset="0"/>
                <a:ea typeface="+mn-ea"/>
                <a:cs typeface="+mn-cs"/>
              </a:rPr>
              <a:t>II</a:t>
            </a:r>
          </a:p>
        </p:txBody>
      </p:sp>
    </p:spTree>
    <p:extLst>
      <p:ext uri="{BB962C8B-B14F-4D97-AF65-F5344CB8AC3E}">
        <p14:creationId xmlns:p14="http://schemas.microsoft.com/office/powerpoint/2010/main" val="258141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FB3C29-4469-4ECE-A8ED-D40B5AD31533}" type="slidenum">
              <a:rPr lang="en-US" smtClean="0">
                <a:solidFill>
                  <a:prstClr val="black"/>
                </a:solidFill>
              </a:rPr>
              <a:pPr/>
              <a:t>6</a:t>
            </a:fld>
            <a:endParaRPr lang="en-US">
              <a:solidFill>
                <a:prstClr val="black"/>
              </a:solidFill>
            </a:endParaRPr>
          </a:p>
        </p:txBody>
      </p:sp>
      <p:sp>
        <p:nvSpPr>
          <p:cNvPr id="2" name="Title 1"/>
          <p:cNvSpPr>
            <a:spLocks noGrp="1"/>
          </p:cNvSpPr>
          <p:nvPr>
            <p:ph type="title"/>
          </p:nvPr>
        </p:nvSpPr>
        <p:spPr/>
        <p:txBody>
          <a:bodyPr/>
          <a:lstStyle/>
          <a:p>
            <a:r>
              <a:rPr lang="en-US" b="1" dirty="0"/>
              <a:t>       Municipal Social Impact Assessment Framework </a:t>
            </a:r>
            <a:endParaRPr lang="en-US" dirty="0"/>
          </a:p>
        </p:txBody>
      </p:sp>
      <p:sp>
        <p:nvSpPr>
          <p:cNvPr id="9" name="Rounded Rectangle 8"/>
          <p:cNvSpPr/>
          <p:nvPr/>
        </p:nvSpPr>
        <p:spPr bwMode="auto">
          <a:xfrm>
            <a:off x="4891294" y="982165"/>
            <a:ext cx="1608350" cy="835254"/>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200" b="1" dirty="0">
              <a:solidFill>
                <a:srgbClr val="0C5184"/>
              </a:solidFill>
              <a:latin typeface="Arial Narrow" pitchFamily="34" charset="0"/>
            </a:endParaRPr>
          </a:p>
          <a:p>
            <a:pPr algn="ctr"/>
            <a:r>
              <a:rPr lang="en-US" sz="1200" b="1" dirty="0">
                <a:solidFill>
                  <a:srgbClr val="0C5184"/>
                </a:solidFill>
                <a:latin typeface="Arial Narrow" pitchFamily="34" charset="0"/>
              </a:rPr>
              <a:t>Targeted Impact Enhancement </a:t>
            </a:r>
          </a:p>
          <a:p>
            <a:pPr algn="ctr"/>
            <a:r>
              <a:rPr lang="en-US" sz="1200" b="1" dirty="0">
                <a:solidFill>
                  <a:srgbClr val="0C5184"/>
                </a:solidFill>
                <a:latin typeface="Arial Narrow" pitchFamily="34" charset="0"/>
              </a:rPr>
              <a:t>(30%)</a:t>
            </a:r>
          </a:p>
          <a:p>
            <a:pPr algn="ctr"/>
            <a:r>
              <a:rPr lang="en-US" sz="1200" b="1" dirty="0">
                <a:solidFill>
                  <a:srgbClr val="0C5184"/>
                </a:solidFill>
                <a:latin typeface="Arial Narrow" pitchFamily="34" charset="0"/>
              </a:rPr>
              <a:t> </a:t>
            </a:r>
            <a:endParaRPr lang="en-GB" sz="1200" b="1" dirty="0" err="1">
              <a:solidFill>
                <a:srgbClr val="0C5184"/>
              </a:solidFill>
              <a:latin typeface="Arial Narrow" pitchFamily="34" charset="0"/>
            </a:endParaRPr>
          </a:p>
        </p:txBody>
      </p:sp>
      <p:sp>
        <p:nvSpPr>
          <p:cNvPr id="10" name="Rounded Rectangle 9"/>
          <p:cNvSpPr/>
          <p:nvPr/>
        </p:nvSpPr>
        <p:spPr bwMode="auto">
          <a:xfrm>
            <a:off x="7149199" y="973824"/>
            <a:ext cx="1609344" cy="832104"/>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rgbClr val="0C5184"/>
                </a:solidFill>
                <a:latin typeface="Arial Narrow" pitchFamily="34" charset="0"/>
              </a:rPr>
              <a:t>Overall Social Impact Score </a:t>
            </a:r>
            <a:endParaRPr lang="en-GB" sz="1200" b="1" dirty="0" err="1">
              <a:solidFill>
                <a:srgbClr val="0C5184"/>
              </a:solidFill>
              <a:latin typeface="Arial Narrow" pitchFamily="34" charset="0"/>
            </a:endParaRPr>
          </a:p>
        </p:txBody>
      </p:sp>
      <p:sp>
        <p:nvSpPr>
          <p:cNvPr id="4" name="Rounded Rectangle 3"/>
          <p:cNvSpPr/>
          <p:nvPr/>
        </p:nvSpPr>
        <p:spPr bwMode="auto">
          <a:xfrm>
            <a:off x="112741" y="2218243"/>
            <a:ext cx="2148840" cy="4041648"/>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u="sng" dirty="0">
                <a:solidFill>
                  <a:srgbClr val="0C5184"/>
                </a:solidFill>
                <a:latin typeface="Arial Narrow" pitchFamily="34" charset="0"/>
              </a:rPr>
              <a:t>Issuer/Project alignment:</a:t>
            </a:r>
          </a:p>
          <a:p>
            <a:pPr marL="171450" indent="-171450">
              <a:buFont typeface="Wingdings" panose="05000000000000000000" pitchFamily="2" charset="2"/>
              <a:buChar char="§"/>
            </a:pPr>
            <a:r>
              <a:rPr lang="en-US" sz="1200" dirty="0">
                <a:solidFill>
                  <a:srgbClr val="0C5184"/>
                </a:solidFill>
                <a:latin typeface="Arial Narrow" pitchFamily="34" charset="0"/>
              </a:rPr>
              <a:t>Determination of alignment with UN SDG and Green and/or Social Bond Principles</a:t>
            </a:r>
          </a:p>
          <a:p>
            <a:pPr marL="171450" indent="-171450">
              <a:buFont typeface="Wingdings" panose="05000000000000000000" pitchFamily="2" charset="2"/>
              <a:buChar char="§"/>
            </a:pPr>
            <a:r>
              <a:rPr lang="en-US" sz="1200" dirty="0">
                <a:solidFill>
                  <a:srgbClr val="0C5184"/>
                </a:solidFill>
                <a:latin typeface="Arial Narrow" pitchFamily="34" charset="0"/>
              </a:rPr>
              <a:t>Identification of impact area or relevant principle</a:t>
            </a:r>
          </a:p>
          <a:p>
            <a:endParaRPr lang="en-US" sz="1200" b="1" dirty="0">
              <a:solidFill>
                <a:srgbClr val="0C5184"/>
              </a:solidFill>
              <a:latin typeface="Arial Narrow" pitchFamily="34" charset="0"/>
            </a:endParaRPr>
          </a:p>
          <a:p>
            <a:r>
              <a:rPr lang="en-US" sz="1200" b="1" u="sng" dirty="0">
                <a:solidFill>
                  <a:srgbClr val="0C5184"/>
                </a:solidFill>
                <a:latin typeface="Arial Narrow" pitchFamily="34" charset="0"/>
              </a:rPr>
              <a:t>Use of Proceeds:</a:t>
            </a:r>
          </a:p>
          <a:p>
            <a:pPr marL="171450" indent="-171450">
              <a:buFont typeface="Wingdings" panose="05000000000000000000" pitchFamily="2" charset="2"/>
              <a:buChar char="§"/>
            </a:pPr>
            <a:r>
              <a:rPr lang="en-US" sz="1200" dirty="0">
                <a:solidFill>
                  <a:srgbClr val="0C5184"/>
                </a:solidFill>
                <a:latin typeface="Arial Narrow" pitchFamily="34" charset="0"/>
              </a:rPr>
              <a:t>Clear description and understanding of intent, relevance, and  proceeds application  </a:t>
            </a:r>
          </a:p>
          <a:p>
            <a:pPr marL="171450" indent="-171450">
              <a:buFont typeface="Wingdings" panose="05000000000000000000" pitchFamily="2" charset="2"/>
              <a:buChar char="§"/>
            </a:pPr>
            <a:r>
              <a:rPr lang="en-US" sz="1200" dirty="0">
                <a:solidFill>
                  <a:srgbClr val="0C5184"/>
                </a:solidFill>
                <a:latin typeface="Arial Narrow" pitchFamily="34" charset="0"/>
              </a:rPr>
              <a:t>Qualitative and quantitative assessment of project details by issuer</a:t>
            </a:r>
          </a:p>
          <a:p>
            <a:pPr marL="171450" indent="-171450">
              <a:buFont typeface="Wingdings" panose="05000000000000000000" pitchFamily="2" charset="2"/>
              <a:buChar char="§"/>
            </a:pPr>
            <a:r>
              <a:rPr lang="en-US" sz="1200" dirty="0">
                <a:solidFill>
                  <a:srgbClr val="0C5184"/>
                </a:solidFill>
                <a:latin typeface="Arial Narrow" pitchFamily="34" charset="0"/>
              </a:rPr>
              <a:t>Expression of commitment to achieving said goals</a:t>
            </a:r>
          </a:p>
          <a:p>
            <a:endParaRPr lang="en-US" sz="1200" b="1" dirty="0">
              <a:solidFill>
                <a:srgbClr val="0C5184"/>
              </a:solidFill>
              <a:latin typeface="Arial Narrow" pitchFamily="34" charset="0"/>
            </a:endParaRPr>
          </a:p>
        </p:txBody>
      </p:sp>
      <p:sp>
        <p:nvSpPr>
          <p:cNvPr id="26" name="Rounded Rectangle 25"/>
          <p:cNvSpPr/>
          <p:nvPr/>
        </p:nvSpPr>
        <p:spPr bwMode="auto">
          <a:xfrm>
            <a:off x="2370629" y="2217715"/>
            <a:ext cx="2148840" cy="4042176"/>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u="sng" dirty="0">
                <a:solidFill>
                  <a:srgbClr val="0C5184"/>
                </a:solidFill>
                <a:latin typeface="Arial Narrow" pitchFamily="34" charset="0"/>
              </a:rPr>
              <a:t>Deliberative Approach:</a:t>
            </a:r>
          </a:p>
          <a:p>
            <a:pPr marL="171450" indent="-171450">
              <a:buFont typeface="Wingdings" panose="05000000000000000000" pitchFamily="2" charset="2"/>
              <a:buChar char="§"/>
            </a:pPr>
            <a:r>
              <a:rPr lang="en-US" sz="1200" dirty="0">
                <a:solidFill>
                  <a:srgbClr val="0C5184"/>
                </a:solidFill>
                <a:latin typeface="Arial Narrow" pitchFamily="34" charset="0"/>
              </a:rPr>
              <a:t>Understanding of relevant ESG risks and opportunities and issuer role in mitigation</a:t>
            </a:r>
          </a:p>
          <a:p>
            <a:pPr marL="171450" indent="-171450">
              <a:buFont typeface="Wingdings" panose="05000000000000000000" pitchFamily="2" charset="2"/>
              <a:buChar char="§"/>
            </a:pPr>
            <a:r>
              <a:rPr lang="en-US" sz="1200" dirty="0">
                <a:solidFill>
                  <a:srgbClr val="0C5184"/>
                </a:solidFill>
                <a:latin typeface="Arial Narrow" pitchFamily="34" charset="0"/>
              </a:rPr>
              <a:t>Codified statutes, ordinances, policy initiatives, LT financial/capital plans, operational goal integration etc.</a:t>
            </a:r>
          </a:p>
          <a:p>
            <a:pPr marL="171450" indent="-171450">
              <a:buFont typeface="Wingdings" panose="05000000000000000000" pitchFamily="2" charset="2"/>
              <a:buChar char="§"/>
            </a:pPr>
            <a:r>
              <a:rPr lang="en-US" sz="1200" dirty="0">
                <a:solidFill>
                  <a:srgbClr val="0C5184"/>
                </a:solidFill>
                <a:latin typeface="Arial Narrow" pitchFamily="34" charset="0"/>
              </a:rPr>
              <a:t>Third party certifications, designations, and scores</a:t>
            </a:r>
          </a:p>
          <a:p>
            <a:endParaRPr lang="en-US" sz="1200" b="1" u="sng" dirty="0">
              <a:solidFill>
                <a:srgbClr val="0C5184"/>
              </a:solidFill>
              <a:latin typeface="Arial Narrow" pitchFamily="34" charset="0"/>
            </a:endParaRPr>
          </a:p>
          <a:p>
            <a:r>
              <a:rPr lang="en-US" sz="1200" b="1" u="sng" dirty="0">
                <a:solidFill>
                  <a:srgbClr val="0C5184"/>
                </a:solidFill>
                <a:latin typeface="Arial Narrow" pitchFamily="34" charset="0"/>
              </a:rPr>
              <a:t>Strong Governance:</a:t>
            </a:r>
            <a:endParaRPr lang="en-US" sz="1200" u="sng" dirty="0">
              <a:solidFill>
                <a:srgbClr val="0C5184"/>
              </a:solidFill>
              <a:latin typeface="Arial Narrow" pitchFamily="34" charset="0"/>
            </a:endParaRPr>
          </a:p>
          <a:p>
            <a:pPr marL="171450" indent="-171450">
              <a:buFont typeface="Wingdings" panose="05000000000000000000" pitchFamily="2" charset="2"/>
              <a:buChar char="§"/>
            </a:pPr>
            <a:r>
              <a:rPr lang="en-US" sz="1200" dirty="0">
                <a:solidFill>
                  <a:srgbClr val="0C5184"/>
                </a:solidFill>
                <a:latin typeface="Arial Narrow" pitchFamily="34" charset="0"/>
              </a:rPr>
              <a:t>Prudent management and segregation of proceeds</a:t>
            </a:r>
          </a:p>
          <a:p>
            <a:pPr marL="171450" indent="-171450">
              <a:buFont typeface="Wingdings" panose="05000000000000000000" pitchFamily="2" charset="2"/>
              <a:buChar char="§"/>
            </a:pPr>
            <a:r>
              <a:rPr lang="en-US" sz="1200" dirty="0">
                <a:solidFill>
                  <a:srgbClr val="0C5184"/>
                </a:solidFill>
                <a:latin typeface="Arial Narrow" pitchFamily="34" charset="0"/>
              </a:rPr>
              <a:t>Sustainable fiscal profile</a:t>
            </a:r>
          </a:p>
          <a:p>
            <a:endParaRPr lang="en-US" sz="1200" dirty="0">
              <a:solidFill>
                <a:srgbClr val="0C5184"/>
              </a:solidFill>
              <a:latin typeface="Arial Narrow" pitchFamily="34" charset="0"/>
            </a:endParaRPr>
          </a:p>
          <a:p>
            <a:r>
              <a:rPr lang="en-US" sz="1200" b="1" u="sng" dirty="0">
                <a:solidFill>
                  <a:srgbClr val="0C5184"/>
                </a:solidFill>
                <a:latin typeface="Arial Narrow" pitchFamily="34" charset="0"/>
              </a:rPr>
              <a:t>Investor Engagement:</a:t>
            </a:r>
          </a:p>
          <a:p>
            <a:pPr marL="171450" indent="-171450">
              <a:buFont typeface="Wingdings" panose="05000000000000000000" pitchFamily="2" charset="2"/>
              <a:buChar char="§"/>
            </a:pPr>
            <a:r>
              <a:rPr lang="en-US" sz="1200" dirty="0">
                <a:solidFill>
                  <a:srgbClr val="0C5184"/>
                </a:solidFill>
                <a:latin typeface="Arial Narrow" pitchFamily="34" charset="0"/>
              </a:rPr>
              <a:t>Commitment to reporting and disclosure</a:t>
            </a:r>
          </a:p>
          <a:p>
            <a:pPr marL="171450" indent="-171450">
              <a:buFont typeface="Wingdings" panose="05000000000000000000" pitchFamily="2" charset="2"/>
              <a:buChar char="§"/>
            </a:pPr>
            <a:r>
              <a:rPr lang="en-US" sz="1200" dirty="0">
                <a:solidFill>
                  <a:srgbClr val="0C5184"/>
                </a:solidFill>
                <a:latin typeface="Arial Narrow" pitchFamily="34" charset="0"/>
              </a:rPr>
              <a:t>Receptiveness to inquiry</a:t>
            </a:r>
          </a:p>
          <a:p>
            <a:endParaRPr lang="en-US" sz="1200" b="1" u="sng" dirty="0">
              <a:solidFill>
                <a:srgbClr val="0C5184"/>
              </a:solidFill>
              <a:latin typeface="Arial Narrow" pitchFamily="34" charset="0"/>
            </a:endParaRPr>
          </a:p>
          <a:p>
            <a:endParaRPr lang="en-US" sz="1200" dirty="0">
              <a:solidFill>
                <a:srgbClr val="0C5184"/>
              </a:solidFill>
              <a:latin typeface="Arial Narrow" pitchFamily="34" charset="0"/>
            </a:endParaRPr>
          </a:p>
          <a:p>
            <a:endParaRPr lang="en-US" sz="1200" b="1" dirty="0">
              <a:solidFill>
                <a:srgbClr val="0C5184"/>
              </a:solidFill>
              <a:latin typeface="Arial Narrow" pitchFamily="34" charset="0"/>
            </a:endParaRPr>
          </a:p>
        </p:txBody>
      </p:sp>
      <p:sp>
        <p:nvSpPr>
          <p:cNvPr id="27" name="Rounded Rectangle 26"/>
          <p:cNvSpPr/>
          <p:nvPr/>
        </p:nvSpPr>
        <p:spPr bwMode="auto">
          <a:xfrm>
            <a:off x="4620364" y="2217715"/>
            <a:ext cx="2148840" cy="4041648"/>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u="sng" dirty="0">
                <a:solidFill>
                  <a:srgbClr val="0C5184"/>
                </a:solidFill>
                <a:latin typeface="Arial Narrow" pitchFamily="34" charset="0"/>
              </a:rPr>
              <a:t>Principal Impact Sectors:</a:t>
            </a:r>
          </a:p>
          <a:p>
            <a:pPr marL="171450" indent="-171450">
              <a:buFont typeface="Wingdings" panose="05000000000000000000" pitchFamily="2" charset="2"/>
              <a:buChar char="§"/>
            </a:pPr>
            <a:r>
              <a:rPr lang="en-US" sz="1200" dirty="0">
                <a:solidFill>
                  <a:srgbClr val="0C5184"/>
                </a:solidFill>
                <a:latin typeface="Arial Narrow" pitchFamily="34" charset="0"/>
              </a:rPr>
              <a:t>Energy and Essential Utilities; K-12 and CCDs; Health and Soc. Services; Economic Opportunity; Affordable Housing; Sustainable Transportation; Resource Recovery; Disaster Recovery</a:t>
            </a:r>
          </a:p>
          <a:p>
            <a:endParaRPr lang="en-US" sz="1200" b="1" dirty="0">
              <a:solidFill>
                <a:srgbClr val="0C5184"/>
              </a:solidFill>
              <a:latin typeface="Arial Narrow" pitchFamily="34" charset="0"/>
            </a:endParaRPr>
          </a:p>
          <a:p>
            <a:r>
              <a:rPr lang="en-US" sz="1200" b="1" u="sng" dirty="0">
                <a:solidFill>
                  <a:srgbClr val="0C5184"/>
                </a:solidFill>
                <a:latin typeface="Arial Narrow" pitchFamily="34" charset="0"/>
              </a:rPr>
              <a:t>Geographic and/or socioeconomic relevance:</a:t>
            </a:r>
            <a:r>
              <a:rPr lang="en-US" sz="1200" u="sng" dirty="0">
                <a:solidFill>
                  <a:srgbClr val="0C5184"/>
                </a:solidFill>
                <a:latin typeface="Arial Narrow" pitchFamily="34" charset="0"/>
              </a:rPr>
              <a:t> </a:t>
            </a:r>
          </a:p>
          <a:p>
            <a:pPr marL="171450" indent="-171450">
              <a:buFont typeface="Wingdings" panose="05000000000000000000" pitchFamily="2" charset="2"/>
              <a:buChar char="§"/>
            </a:pPr>
            <a:r>
              <a:rPr lang="en-US" sz="1200" dirty="0">
                <a:solidFill>
                  <a:srgbClr val="0C5184"/>
                </a:solidFill>
                <a:latin typeface="Arial Narrow" pitchFamily="34" charset="0"/>
              </a:rPr>
              <a:t>Alignment of transaction proceeds with geographically and/or socioeconomically high impact area or social purpose</a:t>
            </a:r>
          </a:p>
          <a:p>
            <a:pPr marL="171450" indent="-171450">
              <a:buFont typeface="Wingdings" panose="05000000000000000000" pitchFamily="2" charset="2"/>
              <a:buChar char="§"/>
            </a:pPr>
            <a:r>
              <a:rPr lang="en-US" sz="1200" dirty="0">
                <a:solidFill>
                  <a:srgbClr val="0C5184"/>
                </a:solidFill>
                <a:latin typeface="Arial Narrow" pitchFamily="34" charset="0"/>
              </a:rPr>
              <a:t>Assessment of select sector specific ESG criteria</a:t>
            </a:r>
          </a:p>
          <a:p>
            <a:pPr marL="171450" indent="-171450">
              <a:buFont typeface="Wingdings" panose="05000000000000000000" pitchFamily="2" charset="2"/>
              <a:buChar char="§"/>
            </a:pPr>
            <a:endParaRPr lang="en-US" sz="1200" b="1" dirty="0">
              <a:solidFill>
                <a:srgbClr val="0C5184"/>
              </a:solidFill>
              <a:latin typeface="Arial Narrow" pitchFamily="34" charset="0"/>
            </a:endParaRPr>
          </a:p>
          <a:p>
            <a:endParaRPr lang="en-US" sz="1200" b="1" dirty="0">
              <a:solidFill>
                <a:srgbClr val="0C5184"/>
              </a:solidFill>
              <a:latin typeface="Arial Narrow" pitchFamily="34" charset="0"/>
            </a:endParaRPr>
          </a:p>
          <a:p>
            <a:endParaRPr lang="en-US" sz="1200" dirty="0">
              <a:solidFill>
                <a:srgbClr val="0C5184"/>
              </a:solidFill>
              <a:latin typeface="Arial Narrow" pitchFamily="34" charset="0"/>
            </a:endParaRPr>
          </a:p>
        </p:txBody>
      </p:sp>
      <p:sp>
        <p:nvSpPr>
          <p:cNvPr id="29" name="Rounded Rectangle 28"/>
          <p:cNvSpPr/>
          <p:nvPr/>
        </p:nvSpPr>
        <p:spPr bwMode="auto">
          <a:xfrm>
            <a:off x="6876774" y="2220083"/>
            <a:ext cx="2148840" cy="4041648"/>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u="sng" dirty="0">
                <a:solidFill>
                  <a:srgbClr val="0C5184"/>
                </a:solidFill>
                <a:latin typeface="Arial Narrow" pitchFamily="34" charset="0"/>
              </a:rPr>
              <a:t>High Score:</a:t>
            </a:r>
          </a:p>
          <a:p>
            <a:pPr marL="171450" indent="-171450">
              <a:buFont typeface="Wingdings" panose="05000000000000000000" pitchFamily="2" charset="2"/>
              <a:buChar char="§"/>
            </a:pPr>
            <a:r>
              <a:rPr lang="en-US" sz="1200" dirty="0">
                <a:solidFill>
                  <a:srgbClr val="0C5184"/>
                </a:solidFill>
                <a:latin typeface="Arial Narrow" pitchFamily="34" charset="0"/>
              </a:rPr>
              <a:t>Issuer/project meets </a:t>
            </a:r>
            <a:r>
              <a:rPr lang="en-US" sz="1200" i="1" dirty="0">
                <a:solidFill>
                  <a:srgbClr val="0C5184"/>
                </a:solidFill>
                <a:latin typeface="Arial Narrow" pitchFamily="34" charset="0"/>
              </a:rPr>
              <a:t>most </a:t>
            </a:r>
            <a:r>
              <a:rPr lang="en-US" sz="1200" dirty="0">
                <a:solidFill>
                  <a:srgbClr val="0C5184"/>
                </a:solidFill>
                <a:latin typeface="Arial Narrow" pitchFamily="34" charset="0"/>
              </a:rPr>
              <a:t>of the criteria within framework pillars to achieve high score on the factor</a:t>
            </a:r>
            <a:endParaRPr lang="en-US" sz="1200" b="1" u="sng" dirty="0">
              <a:solidFill>
                <a:srgbClr val="0C5184"/>
              </a:solidFill>
              <a:latin typeface="Arial Narrow" pitchFamily="34" charset="0"/>
            </a:endParaRPr>
          </a:p>
          <a:p>
            <a:endParaRPr lang="en-US" sz="1200" b="1" dirty="0">
              <a:solidFill>
                <a:srgbClr val="0C5184"/>
              </a:solidFill>
              <a:latin typeface="Arial Narrow" pitchFamily="34" charset="0"/>
            </a:endParaRPr>
          </a:p>
          <a:p>
            <a:r>
              <a:rPr lang="en-US" sz="1200" b="1" u="sng" dirty="0">
                <a:solidFill>
                  <a:srgbClr val="0C5184"/>
                </a:solidFill>
                <a:latin typeface="Arial Narrow" pitchFamily="34" charset="0"/>
              </a:rPr>
              <a:t>Moderate Score:</a:t>
            </a:r>
          </a:p>
          <a:p>
            <a:pPr marL="171450" indent="-171450">
              <a:buFont typeface="Wingdings" panose="05000000000000000000" pitchFamily="2" charset="2"/>
              <a:buChar char="§"/>
            </a:pPr>
            <a:r>
              <a:rPr lang="en-US" sz="1200" dirty="0">
                <a:solidFill>
                  <a:srgbClr val="0C5184"/>
                </a:solidFill>
                <a:latin typeface="Arial Narrow" pitchFamily="34" charset="0"/>
              </a:rPr>
              <a:t>Issuer/project meets </a:t>
            </a:r>
            <a:r>
              <a:rPr lang="en-US" sz="1200" i="1" dirty="0">
                <a:solidFill>
                  <a:srgbClr val="0C5184"/>
                </a:solidFill>
                <a:latin typeface="Arial Narrow" pitchFamily="34" charset="0"/>
              </a:rPr>
              <a:t>many</a:t>
            </a:r>
            <a:r>
              <a:rPr lang="en-US" sz="1200" dirty="0">
                <a:solidFill>
                  <a:srgbClr val="0C5184"/>
                </a:solidFill>
                <a:latin typeface="Arial Narrow" pitchFamily="34" charset="0"/>
              </a:rPr>
              <a:t> of the criteria within framework pillars to achieve moderate score on the factor</a:t>
            </a:r>
          </a:p>
          <a:p>
            <a:endParaRPr lang="en-US" sz="1200" b="1" u="sng" dirty="0">
              <a:solidFill>
                <a:srgbClr val="0C5184"/>
              </a:solidFill>
              <a:latin typeface="Arial Narrow" pitchFamily="34" charset="0"/>
            </a:endParaRPr>
          </a:p>
          <a:p>
            <a:r>
              <a:rPr lang="en-US" sz="1200" b="1" u="sng" dirty="0">
                <a:solidFill>
                  <a:srgbClr val="0C5184"/>
                </a:solidFill>
                <a:latin typeface="Arial Narrow" pitchFamily="34" charset="0"/>
              </a:rPr>
              <a:t>Low Score: </a:t>
            </a:r>
          </a:p>
          <a:p>
            <a:pPr marL="171450" indent="-171450">
              <a:buFont typeface="Wingdings" panose="05000000000000000000" pitchFamily="2" charset="2"/>
              <a:buChar char="§"/>
            </a:pPr>
            <a:r>
              <a:rPr lang="en-US" sz="1200" dirty="0">
                <a:solidFill>
                  <a:srgbClr val="0C5184"/>
                </a:solidFill>
                <a:latin typeface="Arial Narrow" pitchFamily="34" charset="0"/>
              </a:rPr>
              <a:t>Issuer/project meets </a:t>
            </a:r>
            <a:r>
              <a:rPr lang="en-US" sz="1200" i="1" dirty="0">
                <a:solidFill>
                  <a:srgbClr val="0C5184"/>
                </a:solidFill>
                <a:latin typeface="Arial Narrow" pitchFamily="34" charset="0"/>
              </a:rPr>
              <a:t>some</a:t>
            </a:r>
            <a:r>
              <a:rPr lang="en-US" sz="1200" dirty="0">
                <a:solidFill>
                  <a:srgbClr val="0C5184"/>
                </a:solidFill>
                <a:latin typeface="Arial Narrow" pitchFamily="34" charset="0"/>
              </a:rPr>
              <a:t> of the criteria within framework pillars to achieve low score on the factor</a:t>
            </a:r>
          </a:p>
          <a:p>
            <a:endParaRPr lang="en-US" sz="1200" dirty="0">
              <a:solidFill>
                <a:srgbClr val="0C5184"/>
              </a:solidFill>
              <a:latin typeface="Arial Narrow" pitchFamily="34" charset="0"/>
            </a:endParaRPr>
          </a:p>
          <a:p>
            <a:endParaRPr lang="en-US" sz="1200" b="1" u="sng" dirty="0">
              <a:solidFill>
                <a:srgbClr val="0C5184"/>
              </a:solidFill>
              <a:latin typeface="Arial Narrow" pitchFamily="34" charset="0"/>
            </a:endParaRPr>
          </a:p>
          <a:p>
            <a:r>
              <a:rPr lang="en-US" sz="1200" b="1" u="sng" dirty="0">
                <a:solidFill>
                  <a:srgbClr val="0C5184"/>
                </a:solidFill>
                <a:latin typeface="Arial Narrow" pitchFamily="34" charset="0"/>
              </a:rPr>
              <a:t> </a:t>
            </a:r>
          </a:p>
          <a:p>
            <a:pPr marL="171450" indent="-171450">
              <a:buFont typeface="Wingdings" panose="05000000000000000000" pitchFamily="2" charset="2"/>
              <a:buChar char="§"/>
            </a:pPr>
            <a:endParaRPr lang="en-US" sz="1200" dirty="0">
              <a:solidFill>
                <a:srgbClr val="0C5184"/>
              </a:solidFill>
              <a:latin typeface="Arial Narrow" pitchFamily="34" charset="0"/>
            </a:endParaRPr>
          </a:p>
        </p:txBody>
      </p:sp>
      <p:sp>
        <p:nvSpPr>
          <p:cNvPr id="5" name="Plus Sign 4">
            <a:extLst>
              <a:ext uri="{FF2B5EF4-FFF2-40B4-BE49-F238E27FC236}">
                <a16:creationId xmlns:a16="http://schemas.microsoft.com/office/drawing/2014/main" id="{37EFC343-BAE6-4A83-A11E-7DB3B32520E6}"/>
              </a:ext>
            </a:extLst>
          </p:cNvPr>
          <p:cNvSpPr/>
          <p:nvPr/>
        </p:nvSpPr>
        <p:spPr bwMode="auto">
          <a:xfrm>
            <a:off x="2092221" y="1179988"/>
            <a:ext cx="444843" cy="439607"/>
          </a:xfrm>
          <a:prstGeom prst="mathPlus">
            <a:avLst/>
          </a:prstGeom>
          <a:solidFill>
            <a:schemeClr val="accent1">
              <a:lumMod val="75000"/>
            </a:schemeClr>
          </a:solidFill>
          <a:ln w="31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17" name="Plus Sign 16">
            <a:extLst>
              <a:ext uri="{FF2B5EF4-FFF2-40B4-BE49-F238E27FC236}">
                <a16:creationId xmlns:a16="http://schemas.microsoft.com/office/drawing/2014/main" id="{DE06FDC4-F901-40F3-B749-3EFC708DF10D}"/>
              </a:ext>
            </a:extLst>
          </p:cNvPr>
          <p:cNvSpPr/>
          <p:nvPr/>
        </p:nvSpPr>
        <p:spPr bwMode="auto">
          <a:xfrm>
            <a:off x="4349578" y="1170072"/>
            <a:ext cx="444843" cy="439607"/>
          </a:xfrm>
          <a:prstGeom prst="mathPlus">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6" name="Equals 5">
            <a:extLst>
              <a:ext uri="{FF2B5EF4-FFF2-40B4-BE49-F238E27FC236}">
                <a16:creationId xmlns:a16="http://schemas.microsoft.com/office/drawing/2014/main" id="{AE428D46-4477-401D-83D7-B288B3CBF550}"/>
              </a:ext>
            </a:extLst>
          </p:cNvPr>
          <p:cNvSpPr/>
          <p:nvPr/>
        </p:nvSpPr>
        <p:spPr bwMode="auto">
          <a:xfrm>
            <a:off x="6619878" y="1207109"/>
            <a:ext cx="409086" cy="365534"/>
          </a:xfrm>
          <a:prstGeom prst="mathEqual">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19" name="Rounded Rectangle 7">
            <a:extLst>
              <a:ext uri="{FF2B5EF4-FFF2-40B4-BE49-F238E27FC236}">
                <a16:creationId xmlns:a16="http://schemas.microsoft.com/office/drawing/2014/main" id="{CD1A4572-6C48-458D-9745-F1DD48945977}"/>
              </a:ext>
            </a:extLst>
          </p:cNvPr>
          <p:cNvSpPr/>
          <p:nvPr/>
        </p:nvSpPr>
        <p:spPr bwMode="auto">
          <a:xfrm>
            <a:off x="385457" y="990012"/>
            <a:ext cx="1613288" cy="835256"/>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rgbClr val="0C5184"/>
                </a:solidFill>
                <a:latin typeface="Arial Narrow" pitchFamily="34" charset="0"/>
              </a:rPr>
              <a:t>Nature and Attributes of Impact </a:t>
            </a:r>
          </a:p>
          <a:p>
            <a:pPr algn="ctr"/>
            <a:r>
              <a:rPr lang="en-US" sz="1200" b="1" dirty="0">
                <a:solidFill>
                  <a:srgbClr val="0C5184"/>
                </a:solidFill>
                <a:latin typeface="Arial Narrow" pitchFamily="34" charset="0"/>
              </a:rPr>
              <a:t>(30%)</a:t>
            </a:r>
            <a:endParaRPr lang="en-GB" sz="1200" b="1" dirty="0" err="1">
              <a:solidFill>
                <a:srgbClr val="0C5184"/>
              </a:solidFill>
              <a:latin typeface="Arial Narrow" pitchFamily="34" charset="0"/>
            </a:endParaRPr>
          </a:p>
        </p:txBody>
      </p:sp>
      <p:sp>
        <p:nvSpPr>
          <p:cNvPr id="22" name="Rounded Rectangle 7">
            <a:extLst>
              <a:ext uri="{FF2B5EF4-FFF2-40B4-BE49-F238E27FC236}">
                <a16:creationId xmlns:a16="http://schemas.microsoft.com/office/drawing/2014/main" id="{0BA33CB3-36BB-43F0-885D-6D6E678706E4}"/>
              </a:ext>
            </a:extLst>
          </p:cNvPr>
          <p:cNvSpPr/>
          <p:nvPr/>
        </p:nvSpPr>
        <p:spPr bwMode="auto">
          <a:xfrm>
            <a:off x="2639420" y="974592"/>
            <a:ext cx="1613288" cy="835255"/>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rgbClr val="0C5184"/>
                </a:solidFill>
                <a:latin typeface="Arial Narrow" pitchFamily="34" charset="0"/>
              </a:rPr>
              <a:t>Deliberation, Governance and Engagement </a:t>
            </a:r>
          </a:p>
          <a:p>
            <a:pPr algn="ctr"/>
            <a:r>
              <a:rPr lang="en-US" sz="1200" b="1" dirty="0">
                <a:solidFill>
                  <a:srgbClr val="0C5184"/>
                </a:solidFill>
                <a:latin typeface="Arial Narrow" pitchFamily="34" charset="0"/>
              </a:rPr>
              <a:t>(40%)</a:t>
            </a:r>
            <a:endParaRPr lang="en-GB" sz="1200" b="1" dirty="0" err="1">
              <a:solidFill>
                <a:srgbClr val="0C5184"/>
              </a:solidFill>
              <a:latin typeface="Arial Narrow" pitchFamily="34" charset="0"/>
            </a:endParaRPr>
          </a:p>
        </p:txBody>
      </p:sp>
      <p:sp>
        <p:nvSpPr>
          <p:cNvPr id="16" name="Rectangle 15">
            <a:extLst>
              <a:ext uri="{FF2B5EF4-FFF2-40B4-BE49-F238E27FC236}">
                <a16:creationId xmlns:a16="http://schemas.microsoft.com/office/drawing/2014/main" id="{50E7CFB9-D57E-4E0B-9179-F6774F8931BE}"/>
              </a:ext>
            </a:extLst>
          </p:cNvPr>
          <p:cNvSpPr/>
          <p:nvPr/>
        </p:nvSpPr>
        <p:spPr bwMode="auto">
          <a:xfrm>
            <a:off x="917331" y="211707"/>
            <a:ext cx="385948" cy="374597"/>
          </a:xfrm>
          <a:prstGeom prst="rect">
            <a:avLst/>
          </a:prstGeom>
          <a:solidFill>
            <a:schemeClr val="bg1"/>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lvl="0" indent="0" algn="ctr" defTabSz="820351"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Narrow" pitchFamily="34" charset="0"/>
                <a:ea typeface="+mn-ea"/>
                <a:cs typeface="+mn-cs"/>
              </a:rPr>
              <a:t>III</a:t>
            </a:r>
          </a:p>
        </p:txBody>
      </p:sp>
    </p:spTree>
    <p:extLst>
      <p:ext uri="{BB962C8B-B14F-4D97-AF65-F5344CB8AC3E}">
        <p14:creationId xmlns:p14="http://schemas.microsoft.com/office/powerpoint/2010/main" val="26359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B3C29-4469-4ECE-A8ED-D40B5AD31533}" type="slidenum">
              <a:rPr kumimoji="0" lang="en-US" sz="10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 name="Title 2"/>
          <p:cNvSpPr>
            <a:spLocks noGrp="1"/>
          </p:cNvSpPr>
          <p:nvPr>
            <p:ph type="title"/>
          </p:nvPr>
        </p:nvSpPr>
        <p:spPr/>
        <p:txBody>
          <a:bodyPr/>
          <a:lstStyle/>
          <a:p>
            <a:pPr>
              <a:tabLst>
                <a:tab pos="682625" algn="l"/>
              </a:tabLst>
            </a:pPr>
            <a:r>
              <a:rPr lang="en-US" b="1" dirty="0"/>
              <a:t>       What we MUST see in a resilience/adaptation project  </a:t>
            </a:r>
            <a:endParaRPr lang="en-US" dirty="0"/>
          </a:p>
        </p:txBody>
      </p:sp>
      <p:sp>
        <p:nvSpPr>
          <p:cNvPr id="4" name="TextBox 3">
            <a:extLst>
              <a:ext uri="{FF2B5EF4-FFF2-40B4-BE49-F238E27FC236}">
                <a16:creationId xmlns:a16="http://schemas.microsoft.com/office/drawing/2014/main" id="{5F25E0DD-8E30-44C6-950C-4C231A3510A0}"/>
              </a:ext>
            </a:extLst>
          </p:cNvPr>
          <p:cNvSpPr txBox="1"/>
          <p:nvPr/>
        </p:nvSpPr>
        <p:spPr>
          <a:xfrm>
            <a:off x="849854" y="1118795"/>
            <a:ext cx="6723530" cy="11833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prstClr val="black"/>
              </a:solidFill>
              <a:effectLst/>
              <a:uLnTx/>
              <a:uFillTx/>
              <a:latin typeface="Times New Roman"/>
              <a:ea typeface="+mn-ea"/>
              <a:cs typeface="+mn-cs"/>
            </a:endParaRPr>
          </a:p>
        </p:txBody>
      </p:sp>
      <p:graphicFrame>
        <p:nvGraphicFramePr>
          <p:cNvPr id="8" name="Diagram 7">
            <a:extLst>
              <a:ext uri="{FF2B5EF4-FFF2-40B4-BE49-F238E27FC236}">
                <a16:creationId xmlns:a16="http://schemas.microsoft.com/office/drawing/2014/main" id="{DA062230-65D5-437F-A924-E415B41AD5D0}"/>
              </a:ext>
            </a:extLst>
          </p:cNvPr>
          <p:cNvGraphicFramePr/>
          <p:nvPr>
            <p:extLst>
              <p:ext uri="{D42A27DB-BD31-4B8C-83A1-F6EECF244321}">
                <p14:modId xmlns:p14="http://schemas.microsoft.com/office/powerpoint/2010/main" val="2260911430"/>
              </p:ext>
            </p:extLst>
          </p:nvPr>
        </p:nvGraphicFramePr>
        <p:xfrm>
          <a:off x="307771" y="1191826"/>
          <a:ext cx="8458200" cy="501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16E7336-5BBE-4687-B66B-0C77D590859A}"/>
              </a:ext>
            </a:extLst>
          </p:cNvPr>
          <p:cNvSpPr/>
          <p:nvPr/>
        </p:nvSpPr>
        <p:spPr bwMode="auto">
          <a:xfrm>
            <a:off x="917331" y="211707"/>
            <a:ext cx="385948" cy="374597"/>
          </a:xfrm>
          <a:prstGeom prst="rect">
            <a:avLst/>
          </a:prstGeom>
          <a:solidFill>
            <a:schemeClr val="bg1"/>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lvl="0" indent="0" algn="ctr" defTabSz="820351"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Narrow" pitchFamily="34" charset="0"/>
                <a:ea typeface="+mn-ea"/>
                <a:cs typeface="+mn-cs"/>
              </a:rPr>
              <a:t>IV</a:t>
            </a:r>
          </a:p>
        </p:txBody>
      </p:sp>
    </p:spTree>
    <p:extLst>
      <p:ext uri="{BB962C8B-B14F-4D97-AF65-F5344CB8AC3E}">
        <p14:creationId xmlns:p14="http://schemas.microsoft.com/office/powerpoint/2010/main" val="108460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B3C29-4469-4ECE-A8ED-D40B5AD31533}" type="slidenum">
              <a:rPr kumimoji="0" lang="en-US" sz="10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 name="Title 2"/>
          <p:cNvSpPr>
            <a:spLocks noGrp="1"/>
          </p:cNvSpPr>
          <p:nvPr>
            <p:ph type="title"/>
          </p:nvPr>
        </p:nvSpPr>
        <p:spPr/>
        <p:txBody>
          <a:bodyPr/>
          <a:lstStyle/>
          <a:p>
            <a:pPr>
              <a:tabLst>
                <a:tab pos="682625" algn="l"/>
              </a:tabLst>
            </a:pPr>
            <a:r>
              <a:rPr lang="en-US" b="1" dirty="0"/>
              <a:t>       What we LIKE to see in a resilience/adaptation project  </a:t>
            </a:r>
          </a:p>
        </p:txBody>
      </p:sp>
      <p:sp>
        <p:nvSpPr>
          <p:cNvPr id="4" name="Rectangle: Rounded Corners 3">
            <a:extLst>
              <a:ext uri="{FF2B5EF4-FFF2-40B4-BE49-F238E27FC236}">
                <a16:creationId xmlns:a16="http://schemas.microsoft.com/office/drawing/2014/main" id="{689DB4B3-932A-4DD7-8D2E-DEB7655CB7B8}"/>
              </a:ext>
            </a:extLst>
          </p:cNvPr>
          <p:cNvSpPr/>
          <p:nvPr/>
        </p:nvSpPr>
        <p:spPr bwMode="auto">
          <a:xfrm>
            <a:off x="1366443" y="985247"/>
            <a:ext cx="2651719" cy="2149791"/>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C5184"/>
                </a:solidFill>
                <a:effectLst/>
                <a:uLnTx/>
                <a:uFillTx/>
                <a:latin typeface="+mj-lt"/>
                <a:ea typeface="+mn-ea"/>
                <a:cs typeface="+mn-cs"/>
              </a:rPr>
              <a:t>THIRD PARTY INPUT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Third party certification/score</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Statutory self-designation</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Use of national/global  project development criteria (ex: Enterprise Green Communities Criteria)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22" name="Rectangle: Rounded Corners 21">
            <a:extLst>
              <a:ext uri="{FF2B5EF4-FFF2-40B4-BE49-F238E27FC236}">
                <a16:creationId xmlns:a16="http://schemas.microsoft.com/office/drawing/2014/main" id="{36CC96D8-2BD8-4403-9921-29CFBE39C000}"/>
              </a:ext>
            </a:extLst>
          </p:cNvPr>
          <p:cNvSpPr/>
          <p:nvPr/>
        </p:nvSpPr>
        <p:spPr bwMode="auto">
          <a:xfrm>
            <a:off x="5449714" y="985247"/>
            <a:ext cx="2651719" cy="2149791"/>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C5184"/>
                </a:solidFill>
                <a:effectLst/>
                <a:uLnTx/>
                <a:uFillTx/>
                <a:latin typeface="+mj-lt"/>
                <a:ea typeface="+mn-ea"/>
                <a:cs typeface="+mn-cs"/>
              </a:rPr>
              <a:t>DATA &amp; ANALYTICS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Strong relationship with data and technology</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Non-financial information that can affect financial performance</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Sharing of information and progress</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C5184"/>
                </a:solidFill>
                <a:effectLst/>
                <a:uLnTx/>
                <a:uFillTx/>
                <a:latin typeface="Arial Narrow" pitchFamily="34" charset="0"/>
                <a:ea typeface="+mn-ea"/>
                <a:cs typeface="+mn-cs"/>
              </a:rPr>
              <a:t> </a:t>
            </a:r>
            <a:r>
              <a:rPr kumimoji="0" lang="en-US" sz="1050" b="1" i="0" u="none" strike="noStrike" kern="1200" cap="none" spc="0" normalizeH="0" baseline="0" noProof="0" dirty="0">
                <a:ln>
                  <a:noFill/>
                </a:ln>
                <a:solidFill>
                  <a:prstClr val="white"/>
                </a:solidFill>
                <a:effectLst/>
                <a:uLnTx/>
                <a:uFillTx/>
                <a:latin typeface="Arial Narrow"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26" name="Rectangle: Rounded Corners 25">
            <a:extLst>
              <a:ext uri="{FF2B5EF4-FFF2-40B4-BE49-F238E27FC236}">
                <a16:creationId xmlns:a16="http://schemas.microsoft.com/office/drawing/2014/main" id="{AE351C1E-D25B-4D59-A81D-A18F3A7F1516}"/>
              </a:ext>
            </a:extLst>
          </p:cNvPr>
          <p:cNvSpPr/>
          <p:nvPr/>
        </p:nvSpPr>
        <p:spPr bwMode="auto">
          <a:xfrm>
            <a:off x="5449714" y="3731121"/>
            <a:ext cx="2651719" cy="25744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C5184"/>
                </a:solidFill>
                <a:effectLst/>
                <a:uLnTx/>
                <a:uFillTx/>
                <a:latin typeface="+mj-lt"/>
                <a:ea typeface="+mn-ea"/>
                <a:cs typeface="+mn-cs"/>
              </a:rPr>
              <a:t>BEST PRACTICES IN ACTION</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Evidence based understanding of environmental impact and effective response</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Thorough Project Evaluation</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Mitigation vs. Response ($1 of mitigation is worth $8 of response)</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Who’s doing it better/smarter? (ex: Smart Cities Challenge Grants)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27" name="Rectangle: Rounded Corners 26">
            <a:extLst>
              <a:ext uri="{FF2B5EF4-FFF2-40B4-BE49-F238E27FC236}">
                <a16:creationId xmlns:a16="http://schemas.microsoft.com/office/drawing/2014/main" id="{A563E78E-D745-4BA5-8CD4-F5B7D9793B2D}"/>
              </a:ext>
            </a:extLst>
          </p:cNvPr>
          <p:cNvSpPr/>
          <p:nvPr/>
        </p:nvSpPr>
        <p:spPr bwMode="auto">
          <a:xfrm>
            <a:off x="1366443" y="3731121"/>
            <a:ext cx="2651719" cy="25744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C5184"/>
                </a:solidFill>
                <a:effectLst/>
                <a:uLnTx/>
                <a:uFillTx/>
                <a:latin typeface="+mj-lt"/>
                <a:ea typeface="+mn-ea"/>
                <a:cs typeface="+mn-cs"/>
              </a:rPr>
              <a:t>STRONG GOVERNANCE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Thorough and Productive stakeholder engagement </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Robust contractual frameworks</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Investor protections that minimize policy risks (ex: perfected liens, bond covenants, security package etc.)</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50" b="1" i="0" u="none" strike="noStrike" kern="1200" cap="none" spc="0" normalizeH="0" baseline="0" noProof="0" dirty="0">
                <a:ln>
                  <a:noFill/>
                </a:ln>
                <a:solidFill>
                  <a:srgbClr val="9FB6C7">
                    <a:lumMod val="50000"/>
                  </a:srgbClr>
                </a:solidFill>
                <a:effectLst/>
                <a:uLnTx/>
                <a:uFillTx/>
                <a:latin typeface="Arial Narrow" pitchFamily="34" charset="0"/>
                <a:ea typeface="+mn-ea"/>
                <a:cs typeface="+mn-cs"/>
              </a:rPr>
              <a:t>Effective distribution of risks</a:t>
            </a:r>
            <a:r>
              <a:rPr kumimoji="0" lang="en-US" sz="1250" b="1" i="0" u="none" strike="noStrike" kern="1200" cap="none" spc="0" normalizeH="0" baseline="0" noProof="0" dirty="0">
                <a:ln>
                  <a:noFill/>
                </a:ln>
                <a:solidFill>
                  <a:srgbClr val="0C5184"/>
                </a:solidFill>
                <a:effectLst/>
                <a:uLnTx/>
                <a:uFillTx/>
                <a:latin typeface="Arial Narrow" pitchFamily="34" charset="0"/>
                <a:ea typeface="+mn-ea"/>
                <a:cs typeface="+mn-cs"/>
              </a:rPr>
              <a:t/>
            </a:r>
            <a:br>
              <a:rPr kumimoji="0" lang="en-US" sz="1250" b="1" i="0" u="none" strike="noStrike" kern="1200" cap="none" spc="0" normalizeH="0" baseline="0" noProof="0" dirty="0">
                <a:ln>
                  <a:noFill/>
                </a:ln>
                <a:solidFill>
                  <a:srgbClr val="0C5184"/>
                </a:solidFill>
                <a:effectLst/>
                <a:uLnTx/>
                <a:uFillTx/>
                <a:latin typeface="Arial Narrow" pitchFamily="34" charset="0"/>
                <a:ea typeface="+mn-ea"/>
                <a:cs typeface="+mn-cs"/>
              </a:rPr>
            </a:br>
            <a:endParaRPr kumimoji="0" lang="en-US" sz="125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Arial Narrow" pitchFamily="34" charset="0"/>
                <a:ea typeface="+mn-ea"/>
                <a:cs typeface="+mn-cs"/>
              </a:rPr>
              <a:t> </a:t>
            </a:r>
            <a:r>
              <a:rPr kumimoji="0" lang="en-US" sz="1050" b="1" i="0" u="none" strike="noStrike" kern="1200" cap="none" spc="0" normalizeH="0" baseline="0" noProof="0" dirty="0">
                <a:ln>
                  <a:noFill/>
                </a:ln>
                <a:solidFill>
                  <a:srgbClr val="0C5184"/>
                </a:solidFill>
                <a:effectLst/>
                <a:uLnTx/>
                <a:uFillTx/>
                <a:latin typeface="Arial Narrow" pitchFamily="34" charset="0"/>
                <a:ea typeface="+mn-ea"/>
                <a:cs typeface="+mn-cs"/>
              </a:rPr>
              <a:t> </a:t>
            </a:r>
            <a:r>
              <a:rPr kumimoji="0" lang="en-US" sz="1050" b="1" i="0" u="none" strike="noStrike" kern="1200" cap="none" spc="0" normalizeH="0" baseline="0" noProof="0" dirty="0">
                <a:ln>
                  <a:noFill/>
                </a:ln>
                <a:solidFill>
                  <a:prstClr val="white"/>
                </a:solidFill>
                <a:effectLst/>
                <a:uLnTx/>
                <a:uFillTx/>
                <a:latin typeface="Arial Narrow"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cxnSp>
        <p:nvCxnSpPr>
          <p:cNvPr id="8" name="Straight Connector 7">
            <a:extLst>
              <a:ext uri="{FF2B5EF4-FFF2-40B4-BE49-F238E27FC236}">
                <a16:creationId xmlns:a16="http://schemas.microsoft.com/office/drawing/2014/main" id="{499433CD-89A0-452C-A064-21B5B0F39A9C}"/>
              </a:ext>
            </a:extLst>
          </p:cNvPr>
          <p:cNvCxnSpPr>
            <a:cxnSpLocks/>
          </p:cNvCxnSpPr>
          <p:nvPr/>
        </p:nvCxnSpPr>
        <p:spPr bwMode="auto">
          <a:xfrm flipV="1">
            <a:off x="3971078" y="2892824"/>
            <a:ext cx="1478636" cy="1016079"/>
          </a:xfrm>
          <a:prstGeom prst="line">
            <a:avLst/>
          </a:prstGeom>
          <a:ln w="28575" cap="flat" cmpd="sng" algn="ctr">
            <a:solidFill>
              <a:schemeClr val="tx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01BF9B1E-7102-4A4F-B933-F70903DA15A8}"/>
              </a:ext>
            </a:extLst>
          </p:cNvPr>
          <p:cNvCxnSpPr>
            <a:cxnSpLocks/>
          </p:cNvCxnSpPr>
          <p:nvPr/>
        </p:nvCxnSpPr>
        <p:spPr bwMode="auto">
          <a:xfrm>
            <a:off x="3971078" y="2892823"/>
            <a:ext cx="1478636" cy="1091482"/>
          </a:xfrm>
          <a:prstGeom prst="line">
            <a:avLst/>
          </a:prstGeom>
          <a:ln w="28575" cap="flat" cmpd="sng" algn="ctr">
            <a:solidFill>
              <a:schemeClr val="tx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a:extLst>
              <a:ext uri="{FF2B5EF4-FFF2-40B4-BE49-F238E27FC236}">
                <a16:creationId xmlns:a16="http://schemas.microsoft.com/office/drawing/2014/main" id="{E7256CD7-9C57-4B7A-ABF4-83F041EF569A}"/>
              </a:ext>
            </a:extLst>
          </p:cNvPr>
          <p:cNvSpPr/>
          <p:nvPr/>
        </p:nvSpPr>
        <p:spPr bwMode="auto">
          <a:xfrm>
            <a:off x="917331" y="211707"/>
            <a:ext cx="385948" cy="374597"/>
          </a:xfrm>
          <a:prstGeom prst="rect">
            <a:avLst/>
          </a:prstGeom>
          <a:solidFill>
            <a:schemeClr val="bg1"/>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lvl="0" indent="0" algn="ctr" defTabSz="820351"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Narrow" pitchFamily="34" charset="0"/>
                <a:ea typeface="+mn-ea"/>
                <a:cs typeface="+mn-cs"/>
              </a:rPr>
              <a:t>IV</a:t>
            </a:r>
          </a:p>
        </p:txBody>
      </p:sp>
    </p:spTree>
    <p:extLst>
      <p:ext uri="{BB962C8B-B14F-4D97-AF65-F5344CB8AC3E}">
        <p14:creationId xmlns:p14="http://schemas.microsoft.com/office/powerpoint/2010/main" val="633448387"/>
      </p:ext>
    </p:extLst>
  </p:cSld>
  <p:clrMapOvr>
    <a:masterClrMapping/>
  </p:clrMapOvr>
</p:sld>
</file>

<file path=ppt/theme/theme1.xml><?xml version="1.0" encoding="utf-8"?>
<a:theme xmlns:a="http://schemas.openxmlformats.org/drawingml/2006/main" name="Payden_2019">
  <a:themeElements>
    <a:clrScheme name="Payden 2019">
      <a:dk1>
        <a:sysClr val="windowText" lastClr="000000"/>
      </a:dk1>
      <a:lt1>
        <a:sysClr val="window" lastClr="FFFFFF"/>
      </a:lt1>
      <a:dk2>
        <a:srgbClr val="003764"/>
      </a:dk2>
      <a:lt2>
        <a:srgbClr val="789A3D"/>
      </a:lt2>
      <a:accent1>
        <a:srgbClr val="8C9DBC"/>
      </a:accent1>
      <a:accent2>
        <a:srgbClr val="632340"/>
      </a:accent2>
      <a:accent3>
        <a:srgbClr val="D0DDBB"/>
      </a:accent3>
      <a:accent4>
        <a:srgbClr val="E05929"/>
      </a:accent4>
      <a:accent5>
        <a:srgbClr val="63656A"/>
      </a:accent5>
      <a:accent6>
        <a:srgbClr val="B9D8EA"/>
      </a:accent6>
      <a:hlink>
        <a:srgbClr val="0000FF"/>
      </a:hlink>
      <a:folHlink>
        <a:srgbClr val="800080"/>
      </a:folHlink>
    </a:clrScheme>
    <a:fontScheme name="Custom 2">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err="1" smtClean="0">
            <a:ln>
              <a:noFill/>
            </a:ln>
            <a:solidFill>
              <a:schemeClr val="bg1"/>
            </a:solidFill>
            <a:effectLst/>
            <a:latin typeface="Arial Narrow" pitchFamily="34" charset="0"/>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000000"/>
        </a:dk1>
        <a:lt1>
          <a:srgbClr val="FFFFFF"/>
        </a:lt1>
        <a:dk2>
          <a:srgbClr val="0C5184"/>
        </a:dk2>
        <a:lt2>
          <a:srgbClr val="DDDDDD"/>
        </a:lt2>
        <a:accent1>
          <a:srgbClr val="9FB6C7"/>
        </a:accent1>
        <a:accent2>
          <a:srgbClr val="CDD8E1"/>
        </a:accent2>
        <a:accent3>
          <a:srgbClr val="FFFFFF"/>
        </a:accent3>
        <a:accent4>
          <a:srgbClr val="000000"/>
        </a:accent4>
        <a:accent5>
          <a:srgbClr val="CDD7E0"/>
        </a:accent5>
        <a:accent6>
          <a:srgbClr val="BAC4CC"/>
        </a:accent6>
        <a:hlink>
          <a:srgbClr val="601A3D"/>
        </a:hlink>
        <a:folHlink>
          <a:srgbClr val="D95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yden_2019" id="{EB623420-84DF-494F-B303-FAF50E6C6DA6}" vid="{EA44AF78-9EE9-4DA3-8766-042312D4AB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78691c45-d87a-4824-8d3a-cacff5d8b869" Name="AD_HOC" ContentType="XML" MajorVersion="0" MinorVersion="1" isLocalCopy="False" IsBaseObject="False" DataSourceId="13c68b73-1c58-4ada-80fa-5aee1ed827f2" DataSourceMajorVersion="0" DataSourceMinorVersion="1"/>
</file>

<file path=customXml/item2.xml><?xml version="1.0" encoding="utf-8"?>
<VariableList UniqueId="c40ce83f-3b02-4696-aa1e-81e5a799f9f5" Name="System" ContentType="XML" MajorVersion="0" MinorVersion="1" isLocalCopy="False" IsBaseObject="False" DataSourceId="47d99cc6-4eb4-4411-8707-6c79cbae0db8" DataSourceMajorVersion="0" DataSourceMinorVersion="1"/>
</file>

<file path=customXml/item3.xml><?xml version="1.0" encoding="utf-8"?>
<VariableListDefinition name="System" displayName="System" id="c40ce83f-3b02-4696-aa1e-81e5a799f9f5" isdomainofvalue="False" dataSourceId="47d99cc6-4eb4-4411-8707-6c79cbae0db8"/>
</file>

<file path=customXml/item4.xml><?xml version="1.0" encoding="utf-8"?>
<VariableListDefinition name="AD_HOC" displayName="AD_HOC" id="78691c45-d87a-4824-8d3a-cacff5d8b869" isdomainofvalue="False" dataSourceId="13c68b73-1c58-4ada-80fa-5aee1ed827f2"/>
</file>

<file path=customXml/item5.xml><?xml version="1.0" encoding="utf-8"?>
<VariableListDefinition name="Computed" displayName="Computed" id="254177b6-2352-415e-8087-da9ee500807c" isdomainofvalue="False" dataSourceId="f27858d3-6db5-4033-a28a-9730c1a89d60"/>
</file>

<file path=customXml/item6.xml><?xml version="1.0" encoding="utf-8"?>
<AllExternalAdhocVariableMappings/>
</file>

<file path=customXml/item7.xml><?xml version="1.0" encoding="utf-8"?>
<VariableList UniqueId="254177b6-2352-415e-8087-da9ee500807c" Name="Computed" ContentType="XML" MajorVersion="0" MinorVersion="1" isLocalCopy="False" IsBaseObject="False" DataSourceId="f27858d3-6db5-4033-a28a-9730c1a89d60" DataSourceMajorVersion="0" DataSourceMinorVersion="1"/>
</file>

<file path=customXml/itemProps1.xml><?xml version="1.0" encoding="utf-8"?>
<ds:datastoreItem xmlns:ds="http://schemas.openxmlformats.org/officeDocument/2006/customXml" ds:itemID="{E8F60FB4-6E54-42D6-8D78-8BAB613A25D4}">
  <ds:schemaRefs/>
</ds:datastoreItem>
</file>

<file path=customXml/itemProps2.xml><?xml version="1.0" encoding="utf-8"?>
<ds:datastoreItem xmlns:ds="http://schemas.openxmlformats.org/officeDocument/2006/customXml" ds:itemID="{32ECCE25-7BDF-45C9-8EA0-6DDD680FAAE0}">
  <ds:schemaRefs/>
</ds:datastoreItem>
</file>

<file path=customXml/itemProps3.xml><?xml version="1.0" encoding="utf-8"?>
<ds:datastoreItem xmlns:ds="http://schemas.openxmlformats.org/officeDocument/2006/customXml" ds:itemID="{66FDA163-DB34-4458-8B1E-4C3B50614F1C}">
  <ds:schemaRefs/>
</ds:datastoreItem>
</file>

<file path=customXml/itemProps4.xml><?xml version="1.0" encoding="utf-8"?>
<ds:datastoreItem xmlns:ds="http://schemas.openxmlformats.org/officeDocument/2006/customXml" ds:itemID="{CBD77514-F8C5-4F1B-8FAE-73B25E64AAB2}">
  <ds:schemaRefs/>
</ds:datastoreItem>
</file>

<file path=customXml/itemProps5.xml><?xml version="1.0" encoding="utf-8"?>
<ds:datastoreItem xmlns:ds="http://schemas.openxmlformats.org/officeDocument/2006/customXml" ds:itemID="{BD64654C-268D-4730-A063-0D68CA1B036D}">
  <ds:schemaRefs/>
</ds:datastoreItem>
</file>

<file path=customXml/itemProps6.xml><?xml version="1.0" encoding="utf-8"?>
<ds:datastoreItem xmlns:ds="http://schemas.openxmlformats.org/officeDocument/2006/customXml" ds:itemID="{A581368C-5019-40C8-8DED-4E37A18C448D}">
  <ds:schemaRefs/>
</ds:datastoreItem>
</file>

<file path=customXml/itemProps7.xml><?xml version="1.0" encoding="utf-8"?>
<ds:datastoreItem xmlns:ds="http://schemas.openxmlformats.org/officeDocument/2006/customXml" ds:itemID="{9BD001F3-8B9E-4437-AE49-5F80407186B8}">
  <ds:schemaRefs/>
</ds:datastoreItem>
</file>

<file path=docProps/app.xml><?xml version="1.0" encoding="utf-8"?>
<Properties xmlns="http://schemas.openxmlformats.org/officeDocument/2006/extended-properties" xmlns:vt="http://schemas.openxmlformats.org/officeDocument/2006/docPropsVTypes">
  <Template>Payden_2019</Template>
  <TotalTime>93698</TotalTime>
  <Words>1852</Words>
  <Application>Microsoft Office PowerPoint</Application>
  <PresentationFormat>On-screen Show (4:3)</PresentationFormat>
  <Paragraphs>288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Century Gothic</vt:lpstr>
      <vt:lpstr>Courier New</vt:lpstr>
      <vt:lpstr>Times New Roman</vt:lpstr>
      <vt:lpstr>Wingdings</vt:lpstr>
      <vt:lpstr>Payden_2019</vt:lpstr>
      <vt:lpstr>California Society of Municipal Analysts:  ESG Integration and Social Impact Investing </vt:lpstr>
      <vt:lpstr>TABLE OF CONTENTS</vt:lpstr>
      <vt:lpstr>PowerPoint Presentation</vt:lpstr>
      <vt:lpstr>One Page on Payden &amp; Rygel’s ESG Activity and Commitment</vt:lpstr>
      <vt:lpstr>       Payden’s Social Impact Investment Process</vt:lpstr>
      <vt:lpstr>       Why does Payden include climate resilience in its fundamental analysis?  </vt:lpstr>
      <vt:lpstr>       Municipal Social Impact Assessment Framework </vt:lpstr>
      <vt:lpstr>       What we MUST see in a resilience/adaptation project  </vt:lpstr>
      <vt:lpstr>       What we LIKE to see in a resilience/adaptation project  </vt:lpstr>
      <vt:lpstr>PowerPoint Presentation</vt:lpstr>
      <vt:lpstr>PowerPoint Presentation</vt:lpstr>
    </vt:vector>
  </TitlesOfParts>
  <Company>Payden &amp; Rygel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RIMS</dc:title>
  <dc:creator>Drew Harasick</dc:creator>
  <cp:lastModifiedBy>Tauzer, Todd</cp:lastModifiedBy>
  <cp:revision>1732</cp:revision>
  <cp:lastPrinted>2019-08-22T14:49:46Z</cp:lastPrinted>
  <dcterms:created xsi:type="dcterms:W3CDTF">2008-08-07T17:27:58Z</dcterms:created>
  <dcterms:modified xsi:type="dcterms:W3CDTF">2019-11-04T22:24:13Z</dcterms:modified>
</cp:coreProperties>
</file>