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heme/theme8.xml" ContentType="application/vnd.openxmlformats-officedocument.theme+xml"/>
  <Override PartName="/ppt/tags/tag2.xml" ContentType="application/vnd.openxmlformats-officedocument.presentationml.tags+xml"/>
  <Override PartName="/ppt/theme/theme9.xml" ContentType="application/vnd.openxmlformats-officedocument.theme+xml"/>
  <Override PartName="/ppt/tags/tag3.xml" ContentType="application/vnd.openxmlformats-officedocument.presentationml.tags+xml"/>
  <Override PartName="/ppt/theme/theme10.xml" ContentType="application/vnd.openxmlformats-officedocument.theme+xml"/>
  <Override PartName="/ppt/tags/tag4.xml" ContentType="application/vnd.openxmlformats-officedocument.presentationml.tags+xml"/>
  <Override PartName="/ppt/theme/theme11.xml" ContentType="application/vnd.openxmlformats-officedocument.theme+xml"/>
  <Override PartName="/ppt/tags/tag5.xml" ContentType="application/vnd.openxmlformats-officedocument.presentationml.tags+xml"/>
  <Override PartName="/ppt/theme/theme12.xml" ContentType="application/vnd.openxmlformats-officedocument.theme+xml"/>
  <Override PartName="/ppt/tags/tag6.xml" ContentType="application/vnd.openxmlformats-officedocument.presentationml.tags+xml"/>
  <Override PartName="/ppt/theme/theme13.xml" ContentType="application/vnd.openxmlformats-officedocument.theme+xml"/>
  <Override PartName="/ppt/tags/tag7.xml" ContentType="application/vnd.openxmlformats-officedocument.presentationml.tags+xml"/>
  <Override PartName="/ppt/theme/theme14.xml" ContentType="application/vnd.openxmlformats-officedocument.theme+xml"/>
  <Override PartName="/ppt/tags/tag8.xml" ContentType="application/vnd.openxmlformats-officedocument.presentationml.tags+xml"/>
  <Override PartName="/ppt/theme/theme15.xml" ContentType="application/vnd.openxmlformats-officedocument.theme+xml"/>
  <Override PartName="/ppt/tags/tag9.xml" ContentType="application/vnd.openxmlformats-officedocument.presentationml.tags+xml"/>
  <Override PartName="/ppt/theme/theme16.xml" ContentType="application/vnd.openxmlformats-officedocument.theme+xml"/>
  <Override PartName="/ppt/tags/tag10.xml" ContentType="application/vnd.openxmlformats-officedocument.presentationml.tags+xml"/>
  <Override PartName="/ppt/theme/theme17.xml" ContentType="application/vnd.openxmlformats-officedocument.theme+xml"/>
  <Override PartName="/ppt/tags/tag11.xml" ContentType="application/vnd.openxmlformats-officedocument.presentationml.tags+xml"/>
  <Override PartName="/ppt/theme/theme18.xml" ContentType="application/vnd.openxmlformats-officedocument.theme+xml"/>
  <Override PartName="/ppt/tags/tag12.xml" ContentType="application/vnd.openxmlformats-officedocument.presentationml.tags+xml"/>
  <Override PartName="/ppt/theme/theme19.xml" ContentType="application/vnd.openxmlformats-officedocument.theme+xml"/>
  <Override PartName="/ppt/tags/tag13.xml" ContentType="application/vnd.openxmlformats-officedocument.presentationml.tags+xml"/>
  <Override PartName="/ppt/theme/theme20.xml" ContentType="application/vnd.openxmlformats-officedocument.theme+xml"/>
  <Override PartName="/ppt/tags/tag14.xml" ContentType="application/vnd.openxmlformats-officedocument.presentationml.tags+xml"/>
  <Override PartName="/ppt/theme/theme21.xml" ContentType="application/vnd.openxmlformats-officedocument.theme+xml"/>
  <Override PartName="/ppt/tags/tag15.xml" ContentType="application/vnd.openxmlformats-officedocument.presentationml.tags+xml"/>
  <Override PartName="/ppt/theme/theme22.xml" ContentType="application/vnd.openxmlformats-officedocument.theme+xml"/>
  <Override PartName="/ppt/tags/tag16.xml" ContentType="application/vnd.openxmlformats-officedocument.presentationml.tags+xml"/>
  <Override PartName="/ppt/theme/theme23.xml" ContentType="application/vnd.openxmlformats-officedocument.theme+xml"/>
  <Override PartName="/ppt/theme/theme2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5" r:id="rId1"/>
    <p:sldMasterId id="2147483787" r:id="rId2"/>
    <p:sldMasterId id="2147485087" r:id="rId3"/>
    <p:sldMasterId id="2147485593" r:id="rId4"/>
    <p:sldMasterId id="2147485600" r:id="rId5"/>
    <p:sldMasterId id="2147485605" r:id="rId6"/>
    <p:sldMasterId id="2147485607" r:id="rId7"/>
    <p:sldMasterId id="2147485609" r:id="rId8"/>
    <p:sldMasterId id="2147485610" r:id="rId9"/>
    <p:sldMasterId id="2147485612" r:id="rId10"/>
    <p:sldMasterId id="2147485614" r:id="rId11"/>
    <p:sldMasterId id="2147485616" r:id="rId12"/>
    <p:sldMasterId id="2147485618" r:id="rId13"/>
    <p:sldMasterId id="2147485620" r:id="rId14"/>
    <p:sldMasterId id="2147485622" r:id="rId15"/>
    <p:sldMasterId id="2147485624" r:id="rId16"/>
    <p:sldMasterId id="2147485626" r:id="rId17"/>
    <p:sldMasterId id="2147485628" r:id="rId18"/>
    <p:sldMasterId id="2147485630" r:id="rId19"/>
    <p:sldMasterId id="2147485632" r:id="rId20"/>
    <p:sldMasterId id="2147485634" r:id="rId21"/>
    <p:sldMasterId id="2147485636" r:id="rId22"/>
  </p:sldMasterIdLst>
  <p:notesMasterIdLst>
    <p:notesMasterId r:id="rId34"/>
  </p:notesMasterIdLst>
  <p:handoutMasterIdLst>
    <p:handoutMasterId r:id="rId35"/>
  </p:handoutMasterIdLst>
  <p:sldIdLst>
    <p:sldId id="910" r:id="rId23"/>
    <p:sldId id="911" r:id="rId24"/>
    <p:sldId id="912" r:id="rId25"/>
    <p:sldId id="917" r:id="rId26"/>
    <p:sldId id="921" r:id="rId27"/>
    <p:sldId id="922" r:id="rId28"/>
    <p:sldId id="914" r:id="rId29"/>
    <p:sldId id="923" r:id="rId30"/>
    <p:sldId id="920" r:id="rId31"/>
    <p:sldId id="916" r:id="rId32"/>
    <p:sldId id="918" r:id="rId3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27" userDrawn="1">
          <p15:clr>
            <a:srgbClr val="A4A3A4"/>
          </p15:clr>
        </p15:guide>
        <p15:guide id="3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CC"/>
    <a:srgbClr val="663403"/>
    <a:srgbClr val="083785"/>
    <a:srgbClr val="B39981"/>
    <a:srgbClr val="C5DAFB"/>
    <a:srgbClr val="990000"/>
    <a:srgbClr val="3333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1646" autoAdjust="0"/>
  </p:normalViewPr>
  <p:slideViewPr>
    <p:cSldViewPr>
      <p:cViewPr varScale="1">
        <p:scale>
          <a:sx n="90" d="100"/>
          <a:sy n="90" d="100"/>
        </p:scale>
        <p:origin x="369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584" y="-96"/>
      </p:cViewPr>
      <p:guideLst>
        <p:guide orient="horz" pos="2928"/>
        <p:guide pos="22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tableStyles" Target="tableStyles.xml"/><Relationship Id="rId21" Type="http://schemas.openxmlformats.org/officeDocument/2006/relationships/slideMaster" Target="slideMasters/slideMaster21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t" anchorCtr="0" compatLnSpc="1">
            <a:prstTxWarp prst="textNoShape">
              <a:avLst/>
            </a:prstTxWarp>
          </a:bodyPr>
          <a:lstStyle>
            <a:lvl1pPr algn="l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691" y="1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t" anchorCtr="0" compatLnSpc="1">
            <a:prstTxWarp prst="textNoShape">
              <a:avLst/>
            </a:prstTxWarp>
          </a:bodyPr>
          <a:lstStyle>
            <a:lvl1pPr algn="r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1423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b" anchorCtr="0" compatLnSpc="1">
            <a:prstTxWarp prst="textNoShape">
              <a:avLst/>
            </a:prstTxWarp>
          </a:bodyPr>
          <a:lstStyle>
            <a:lvl1pPr algn="l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691" y="8831423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b" anchorCtr="0" compatLnSpc="1">
            <a:prstTxWarp prst="textNoShape">
              <a:avLst/>
            </a:prstTxWarp>
          </a:bodyPr>
          <a:lstStyle>
            <a:lvl1pPr algn="r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fld id="{26D8CD35-A33D-4280-B58D-A5A6DAB0CC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t" anchorCtr="0" compatLnSpc="1">
            <a:prstTxWarp prst="textNoShape">
              <a:avLst/>
            </a:prstTxWarp>
          </a:bodyPr>
          <a:lstStyle>
            <a:lvl1pPr algn="l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691" y="1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t" anchorCtr="0" compatLnSpc="1">
            <a:prstTxWarp prst="textNoShape">
              <a:avLst/>
            </a:prstTxWarp>
          </a:bodyPr>
          <a:lstStyle>
            <a:lvl1pPr algn="r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700088"/>
            <a:ext cx="4645025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509"/>
            <a:ext cx="5607050" cy="418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1423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b" anchorCtr="0" compatLnSpc="1">
            <a:prstTxWarp prst="textNoShape">
              <a:avLst/>
            </a:prstTxWarp>
          </a:bodyPr>
          <a:lstStyle>
            <a:lvl1pPr algn="l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691" y="8831423"/>
            <a:ext cx="303212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56" tIns="44679" rIns="89356" bIns="44679" numCol="1" anchor="b" anchorCtr="0" compatLnSpc="1">
            <a:prstTxWarp prst="textNoShape">
              <a:avLst/>
            </a:prstTxWarp>
          </a:bodyPr>
          <a:lstStyle>
            <a:lvl1pPr algn="r" defTabSz="891558">
              <a:defRPr sz="1100">
                <a:latin typeface="Arial" charset="0"/>
              </a:defRPr>
            </a:lvl1pPr>
          </a:lstStyle>
          <a:p>
            <a:pPr>
              <a:defRPr/>
            </a:pPr>
            <a:fld id="{3F028D53-472C-4D54-AEB3-0E642D0FF5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06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174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352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04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46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931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54ED-F80B-25C2-B362-DB9EBC745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7FEA0-56B9-73BE-86BF-D9DBE0005A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915814-3FF0-0EE7-614E-06EA571C8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B93F0-F652-4381-A9D9-77F247E96C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1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408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28D53-472C-4D54-AEB3-0E642D0FF5B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03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2E068-E05C-4127-B4A0-5B8361F9AE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A15EBE1B-1B83-4872-A2C1-D1368F371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8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C16764BB-EA9F-413A-80E3-4841C5586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67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71475"/>
            <a:ext cx="2286000" cy="575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71475"/>
            <a:ext cx="6705600" cy="57546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4259BF9C-B21D-4B43-ABAC-E4415B601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43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2C58D3B9-B65D-4878-A6A6-CB6BF932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0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8508DBE0-381C-4222-9FF7-370ED1B19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68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1A41D067-81F2-4010-AF14-FCC80ECB5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96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3A668341-DB4A-4127-AB45-E6E0A030E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69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98C54031-FCBC-41A2-A9D1-25E920609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57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89DF83E0-E020-4B53-A134-7D0860BD2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50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F60AB39B-600E-4383-A695-1A8E39971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87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F2554360-0ABC-4FFD-9FA5-09F1EC1CE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04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1946B762-E094-4EF0-9E61-0BDBCB060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763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FE4460DF-D43C-4C2D-80A6-8CDB99447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020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B4477710-3526-4F6E-BD1D-B2DA99346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44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64F88DB7-B36E-45C6-9FDB-C9636B6D4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599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AF2DA27F-1DFD-49F6-8141-DFFDB80F7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944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304800"/>
            <a:ext cx="91440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fld id="{C9290EAB-DFBF-4E22-9B18-8EBF1D112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202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</a:pPr>
            <a:fld id="{9B3A1323-8D79-1946-B0D7-40001CF92E9D}" type="datetimeFigureOut">
              <a:rPr lang="en-US" smtClean="0">
                <a:latin typeface="Calibri" panose="020F0502020204030204"/>
                <a:ea typeface="+mn-ea"/>
              </a:rPr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5/27/2026</a:t>
            </a:fld>
            <a:endParaRPr lang="en-US" dirty="0"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</a:pPr>
            <a:fld id="{D57F1E4F-1CFF-5643-939E-217C01CDF565}" type="slidenum">
              <a:rPr lang="en-US" smtClean="0">
                <a:latin typeface="Calibri" panose="020F0502020204030204"/>
                <a:ea typeface="+mn-ea"/>
              </a:rPr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9693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12350C20-FEAF-4101-B53D-DA2CC3BF2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2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BFBD563B-7799-4A87-AE84-2AD7D5F44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9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3D7EC1F9-B660-408E-B75C-D4430724E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5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F0168636-FC33-4C04-AB45-61C161C9B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1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D1B60A68-3CF3-4974-A28C-EEA48BD27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4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8D44B673-A0C5-4E3D-ADA4-1304A545B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2A8865B2-8023-4D77-903A-59B6DE07A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-80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4.xml"/><Relationship Id="rId1" Type="http://schemas.openxmlformats.org/officeDocument/2006/relationships/theme" Target="../theme/theme10.xml"/><Relationship Id="rId4" Type="http://schemas.openxmlformats.org/officeDocument/2006/relationships/image" Target="../media/image3.emf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5.xml"/><Relationship Id="rId1" Type="http://schemas.openxmlformats.org/officeDocument/2006/relationships/theme" Target="../theme/theme11.xml"/><Relationship Id="rId4" Type="http://schemas.openxmlformats.org/officeDocument/2006/relationships/image" Target="../media/image3.emf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6.xml"/><Relationship Id="rId1" Type="http://schemas.openxmlformats.org/officeDocument/2006/relationships/theme" Target="../theme/theme12.xml"/><Relationship Id="rId4" Type="http://schemas.openxmlformats.org/officeDocument/2006/relationships/image" Target="../media/image3.emf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7.xml"/><Relationship Id="rId1" Type="http://schemas.openxmlformats.org/officeDocument/2006/relationships/theme" Target="../theme/theme13.xml"/><Relationship Id="rId4" Type="http://schemas.openxmlformats.org/officeDocument/2006/relationships/image" Target="../media/image3.emf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8.xml"/><Relationship Id="rId1" Type="http://schemas.openxmlformats.org/officeDocument/2006/relationships/theme" Target="../theme/theme14.xml"/><Relationship Id="rId4" Type="http://schemas.openxmlformats.org/officeDocument/2006/relationships/image" Target="../media/image3.emf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9.xml"/><Relationship Id="rId1" Type="http://schemas.openxmlformats.org/officeDocument/2006/relationships/theme" Target="../theme/theme15.xml"/><Relationship Id="rId4" Type="http://schemas.openxmlformats.org/officeDocument/2006/relationships/image" Target="../media/image3.emf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0.xml"/><Relationship Id="rId1" Type="http://schemas.openxmlformats.org/officeDocument/2006/relationships/theme" Target="../theme/theme16.xml"/><Relationship Id="rId4" Type="http://schemas.openxmlformats.org/officeDocument/2006/relationships/image" Target="../media/image3.emf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1.xml"/><Relationship Id="rId1" Type="http://schemas.openxmlformats.org/officeDocument/2006/relationships/theme" Target="../theme/theme17.xml"/><Relationship Id="rId4" Type="http://schemas.openxmlformats.org/officeDocument/2006/relationships/image" Target="../media/image3.emf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2.xml"/><Relationship Id="rId1" Type="http://schemas.openxmlformats.org/officeDocument/2006/relationships/theme" Target="../theme/theme18.xml"/><Relationship Id="rId4" Type="http://schemas.openxmlformats.org/officeDocument/2006/relationships/image" Target="../media/image3.emf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3.xml"/><Relationship Id="rId1" Type="http://schemas.openxmlformats.org/officeDocument/2006/relationships/theme" Target="../theme/theme19.xml"/><Relationship Id="rId4" Type="http://schemas.openxmlformats.org/officeDocument/2006/relationships/image" Target="../media/image3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4.xml"/><Relationship Id="rId1" Type="http://schemas.openxmlformats.org/officeDocument/2006/relationships/theme" Target="../theme/theme20.xml"/><Relationship Id="rId4" Type="http://schemas.openxmlformats.org/officeDocument/2006/relationships/image" Target="../media/image3.emf"/></Relationships>
</file>

<file path=ppt/slideMasters/_rels/slideMaster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5.xml"/><Relationship Id="rId1" Type="http://schemas.openxmlformats.org/officeDocument/2006/relationships/theme" Target="../theme/theme21.xml"/><Relationship Id="rId4" Type="http://schemas.openxmlformats.org/officeDocument/2006/relationships/image" Target="../media/image3.emf"/></Relationships>
</file>

<file path=ppt/slideMasters/_rels/slideMaster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6.xml"/><Relationship Id="rId1" Type="http://schemas.openxmlformats.org/officeDocument/2006/relationships/theme" Target="../theme/theme22.xml"/><Relationship Id="rId4" Type="http://schemas.openxmlformats.org/officeDocument/2006/relationships/image" Target="../media/image3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theme" Target="../theme/theme7.xml"/><Relationship Id="rId4" Type="http://schemas.openxmlformats.org/officeDocument/2006/relationships/image" Target="../media/image3.emf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theme" Target="../theme/theme8.xml"/><Relationship Id="rId4" Type="http://schemas.openxmlformats.org/officeDocument/2006/relationships/image" Target="../media/image3.emf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3.xml"/><Relationship Id="rId1" Type="http://schemas.openxmlformats.org/officeDocument/2006/relationships/theme" Target="../theme/theme9.xml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114300" y="258763"/>
            <a:ext cx="89154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437313"/>
            <a:ext cx="22764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5"/>
          <p:cNvSpPr>
            <a:spLocks noChangeShapeType="1"/>
          </p:cNvSpPr>
          <p:nvPr/>
        </p:nvSpPr>
        <p:spPr bwMode="auto">
          <a:xfrm flipH="1">
            <a:off x="114300" y="6324600"/>
            <a:ext cx="89154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714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7086600" y="6430963"/>
            <a:ext cx="1905000" cy="4270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5006F0-2018-48B9-B7C2-4A0325FE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6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51429891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90268830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51557867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59860131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41606515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400455536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72318208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06382868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00291982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46602036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09629932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69765065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9479847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04658318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34241285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419643916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90091859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408764568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71859634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50066594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 flipH="1">
            <a:off x="228600" y="361950"/>
            <a:ext cx="86868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543675"/>
            <a:ext cx="22764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Line 5"/>
          <p:cNvSpPr>
            <a:spLocks noChangeShapeType="1"/>
          </p:cNvSpPr>
          <p:nvPr/>
        </p:nvSpPr>
        <p:spPr bwMode="auto">
          <a:xfrm flipH="1">
            <a:off x="228600" y="6477000"/>
            <a:ext cx="86868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714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fld id="{B3D0F332-C08B-4BFE-B959-A414AFDE7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553200"/>
            <a:ext cx="9096375" cy="2762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">
              <a:defRPr sz="800" b="0">
                <a:solidFill>
                  <a:srgbClr val="000000"/>
                </a:solidFill>
                <a:latin typeface="+mn-lt"/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7" r:id="rId1"/>
    <p:sldLayoutId id="2147485568" r:id="rId2"/>
    <p:sldLayoutId id="2147485569" r:id="rId3"/>
    <p:sldLayoutId id="2147485570" r:id="rId4"/>
    <p:sldLayoutId id="2147485571" r:id="rId5"/>
    <p:sldLayoutId id="2147485572" r:id="rId6"/>
    <p:sldLayoutId id="2147485573" r:id="rId7"/>
    <p:sldLayoutId id="2147485574" r:id="rId8"/>
    <p:sldLayoutId id="2147485575" r:id="rId9"/>
    <p:sldLayoutId id="2147485576" r:id="rId10"/>
    <p:sldLayoutId id="21474855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5318960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47818612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22009133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65546540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38066266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1807620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8" tIns="24617" rIns="91418" bIns="246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000000"/>
                </a:solidFill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fld id="{09B4AF41-4121-45F8-A3B9-313E8862F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6" name="Line 40"/>
          <p:cNvSpPr>
            <a:spLocks noChangeShapeType="1"/>
          </p:cNvSpPr>
          <p:nvPr/>
        </p:nvSpPr>
        <p:spPr bwMode="auto">
          <a:xfrm flipH="1">
            <a:off x="228600" y="314325"/>
            <a:ext cx="86868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7" name="Picture 4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543675"/>
            <a:ext cx="22780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Line 42"/>
          <p:cNvSpPr>
            <a:spLocks noChangeShapeType="1"/>
          </p:cNvSpPr>
          <p:nvPr/>
        </p:nvSpPr>
        <p:spPr bwMode="auto">
          <a:xfrm flipH="1">
            <a:off x="228600" y="6505575"/>
            <a:ext cx="86868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03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43688"/>
            <a:ext cx="91440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 b="0">
                <a:solidFill>
                  <a:srgbClr val="000000"/>
                </a:solidFill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78" r:id="rId1"/>
    <p:sldLayoutId id="2147485579" r:id="rId2"/>
    <p:sldLayoutId id="2147485580" r:id="rId3"/>
    <p:sldLayoutId id="2147485581" r:id="rId4"/>
    <p:sldLayoutId id="2147485582" r:id="rId5"/>
    <p:sldLayoutId id="2147485583" r:id="rId6"/>
    <p:sldLayoutId id="2147485584" r:id="rId7"/>
    <p:sldLayoutId id="2147485585" r:id="rId8"/>
    <p:sldLayoutId id="2147485586" r:id="rId9"/>
    <p:sldLayoutId id="2147485587" r:id="rId10"/>
    <p:sldLayoutId id="2147485588" r:id="rId11"/>
    <p:sldLayoutId id="2147485589" r:id="rId12"/>
    <p:sldLayoutId id="214748559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Copperplate" pitchFamily="2" charset="0"/>
          <a:ea typeface="ＭＳ Ｐゴシック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0896" y="219458"/>
            <a:ext cx="8519160" cy="865273"/>
          </a:xfrm>
          <a:prstGeom prst="rect">
            <a:avLst/>
          </a:prstGeom>
          <a:ln w="3175">
            <a:noFill/>
            <a:prstDash val="dash"/>
          </a:ln>
        </p:spPr>
        <p:txBody>
          <a:bodyPr vert="horz" lIns="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896" y="1371602"/>
            <a:ext cx="8525440" cy="4300151"/>
          </a:xfrm>
          <a:prstGeom prst="rect">
            <a:avLst/>
          </a:prstGeom>
          <a:ln>
            <a:noFill/>
          </a:ln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9591" y="-180"/>
            <a:ext cx="1529615" cy="206650"/>
          </a:xfrm>
          <a:prstGeom prst="rect">
            <a:avLst/>
          </a:prstGeom>
        </p:spPr>
        <p:txBody>
          <a:bodyPr vert="horz" lIns="91440" tIns="0" rIns="0" bIns="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F9977-0A9A-4371-82A0-AB54CF09EAF8}" type="datetime1">
              <a:rPr lang="en-US" smtClean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0003" y="6316982"/>
            <a:ext cx="5800092" cy="36511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To change, turn on or off footer: Inset &gt; Header &amp; Footer &gt; Enter / change text &gt; Click Apply All.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2481" y="6316980"/>
            <a:ext cx="428096" cy="373694"/>
          </a:xfrm>
          <a:prstGeom prst="rect">
            <a:avLst/>
          </a:prstGeom>
        </p:spPr>
        <p:txBody>
          <a:bodyPr vert="horz" lIns="91440" tIns="0" rIns="0" bIns="0" rtlCol="0" anchor="b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fld id="{5246FB18-5DF1-419A-B975-14AFDDD65B9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96716" y="216275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296716" y="137160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-296716" y="179294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-296716" y="3429754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-296716" y="609088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-296716" y="6653049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rot="5400000" flipH="1" flipV="1">
            <a:off x="154333" y="-15240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rot="5400000" flipH="1" flipV="1">
            <a:off x="4423642" y="-15240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rot="5400000" flipH="1" flipV="1">
            <a:off x="8690847" y="-15240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9144000" y="216275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9144000" y="137160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9144000" y="1792940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9144000" y="3429754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9144000" y="6091822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9144000" y="6651144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 userDrawn="1"/>
        </p:nvSpPr>
        <p:spPr>
          <a:xfrm>
            <a:off x="9215268" y="5975775"/>
            <a:ext cx="1280160" cy="1425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600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No content below the line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-1340117" y="5987533"/>
            <a:ext cx="1280160" cy="1425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600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No content below the line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9215269" y="-4042"/>
            <a:ext cx="1039685" cy="179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90" rIns="34290" rtlCol="0" anchor="t"/>
          <a:lstStyle/>
          <a:p>
            <a:pPr algn="l"/>
            <a:endParaRPr lang="en-US" sz="750" dirty="0"/>
          </a:p>
        </p:txBody>
      </p:sp>
      <p:cxnSp>
        <p:nvCxnSpPr>
          <p:cNvPr id="70" name="Straight Connector 69"/>
          <p:cNvCxnSpPr/>
          <p:nvPr userDrawn="1"/>
        </p:nvCxnSpPr>
        <p:spPr>
          <a:xfrm>
            <a:off x="-296716" y="6653049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 userDrawn="1"/>
        </p:nvSpPr>
        <p:spPr>
          <a:xfrm>
            <a:off x="0" y="6874279"/>
            <a:ext cx="9144000" cy="34286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 err="1">
              <a:solidFill>
                <a:schemeClr val="tx1"/>
              </a:solidFill>
            </a:endParaRPr>
          </a:p>
        </p:txBody>
      </p:sp>
      <p:cxnSp>
        <p:nvCxnSpPr>
          <p:cNvPr id="107" name="Straight Connector 106"/>
          <p:cNvCxnSpPr/>
          <p:nvPr userDrawn="1"/>
        </p:nvCxnSpPr>
        <p:spPr>
          <a:xfrm rot="5400000" flipH="1" flipV="1">
            <a:off x="4423642" y="7006358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 userDrawn="1"/>
        </p:nvCxnSpPr>
        <p:spPr>
          <a:xfrm rot="5400000" flipH="1" flipV="1">
            <a:off x="8690847" y="7006358"/>
            <a:ext cx="2967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 userDrawn="1"/>
        </p:nvSpPr>
        <p:spPr>
          <a:xfrm>
            <a:off x="4733693" y="6892981"/>
            <a:ext cx="4410307" cy="286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90" tIns="0" rIns="34290" bIns="0" rtlCol="0" anchor="ctr"/>
          <a:lstStyle/>
          <a:p>
            <a:pPr algn="l"/>
            <a:r>
              <a:rPr lang="en-US" sz="750" b="1" baseline="0" dirty="0">
                <a:solidFill>
                  <a:schemeClr val="tx1"/>
                </a:solidFill>
              </a:rPr>
              <a:t>Footer :  </a:t>
            </a:r>
            <a:r>
              <a:rPr lang="en-US" sz="750" baseline="0" dirty="0">
                <a:solidFill>
                  <a:schemeClr val="tx1"/>
                </a:solidFill>
                <a:sym typeface="Wingdings 3" panose="05040102010807070707" pitchFamily="18" charset="2"/>
              </a:rPr>
              <a:t>Never change the footer text on individual slides. Change, t</a:t>
            </a:r>
            <a:r>
              <a:rPr lang="en-US" sz="750" baseline="0" dirty="0">
                <a:solidFill>
                  <a:schemeClr val="tx1"/>
                </a:solidFill>
              </a:rPr>
              <a:t>urn on or off footer by using </a:t>
            </a:r>
            <a:br>
              <a:rPr lang="en-US" sz="750" baseline="0" dirty="0">
                <a:solidFill>
                  <a:schemeClr val="tx1"/>
                </a:solidFill>
              </a:rPr>
            </a:br>
            <a:r>
              <a:rPr lang="en-US" sz="750" baseline="0" dirty="0">
                <a:solidFill>
                  <a:schemeClr val="tx1"/>
                </a:solidFill>
              </a:rPr>
              <a:t>Insert </a:t>
            </a:r>
            <a:r>
              <a:rPr lang="en-US" sz="750" baseline="0" dirty="0">
                <a:solidFill>
                  <a:schemeClr val="tx1"/>
                </a:solidFill>
                <a:sym typeface="Wingdings 3" panose="05040102010807070707" pitchFamily="18" charset="2"/>
              </a:rPr>
              <a:t> Header &amp; Footer Enter / change text  Click Apply All. </a:t>
            </a:r>
            <a:endParaRPr lang="en-US" sz="750" baseline="0" dirty="0">
              <a:solidFill>
                <a:schemeClr val="tx1"/>
              </a:solidFill>
            </a:endParaRPr>
          </a:p>
        </p:txBody>
      </p:sp>
      <p:sp>
        <p:nvSpPr>
          <p:cNvPr id="110" name="TextBox 109"/>
          <p:cNvSpPr txBox="1"/>
          <p:nvPr userDrawn="1"/>
        </p:nvSpPr>
        <p:spPr>
          <a:xfrm>
            <a:off x="41860" y="6883560"/>
            <a:ext cx="677372" cy="1425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  <a:latin typeface="Arial Narrow" panose="020B0606020202030204" pitchFamily="34" charset="0"/>
              </a:rPr>
              <a:t>Data color order</a:t>
            </a:r>
            <a:r>
              <a:rPr lang="en-US" sz="600" baseline="0" dirty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en-US" sz="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1" name="TextBox 110"/>
          <p:cNvSpPr txBox="1"/>
          <p:nvPr userDrawn="1"/>
        </p:nvSpPr>
        <p:spPr>
          <a:xfrm>
            <a:off x="2103598" y="7042641"/>
            <a:ext cx="990472" cy="136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  <a:latin typeface="Arial Narrow" panose="020B0606020202030204" pitchFamily="34" charset="0"/>
              </a:rPr>
              <a:t>Used with accent colors: </a:t>
            </a: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548682" y="6907927"/>
            <a:ext cx="1201205" cy="100584"/>
            <a:chOff x="914339" y="6913770"/>
            <a:chExt cx="1558450" cy="100584"/>
          </a:xfrm>
        </p:grpSpPr>
        <p:sp>
          <p:nvSpPr>
            <p:cNvPr id="113" name="Rectangle 112"/>
            <p:cNvSpPr/>
            <p:nvPr/>
          </p:nvSpPr>
          <p:spPr>
            <a:xfrm>
              <a:off x="914339" y="6913770"/>
              <a:ext cx="100584" cy="100584"/>
            </a:xfrm>
            <a:prstGeom prst="rect">
              <a:avLst/>
            </a:prstGeom>
            <a:solidFill>
              <a:srgbClr val="4F99C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138627" y="6913770"/>
              <a:ext cx="100584" cy="100584"/>
            </a:xfrm>
            <a:prstGeom prst="rect">
              <a:avLst/>
            </a:prstGeom>
            <a:solidFill>
              <a:srgbClr val="FCB31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1026483" y="6913770"/>
              <a:ext cx="100584" cy="100584"/>
            </a:xfrm>
            <a:prstGeom prst="rect">
              <a:avLst/>
            </a:prstGeom>
            <a:solidFill>
              <a:srgbClr val="002B5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250771" y="6913770"/>
              <a:ext cx="100584" cy="100584"/>
            </a:xfrm>
            <a:prstGeom prst="rect">
              <a:avLst/>
            </a:prstGeom>
            <a:solidFill>
              <a:srgbClr val="50280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362915" y="6913770"/>
              <a:ext cx="100584" cy="100584"/>
            </a:xfrm>
            <a:prstGeom prst="rect">
              <a:avLst/>
            </a:prstGeom>
            <a:solidFill>
              <a:srgbClr val="DE8BA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1475059" y="6913770"/>
              <a:ext cx="100584" cy="100584"/>
            </a:xfrm>
            <a:prstGeom prst="rect">
              <a:avLst/>
            </a:prstGeom>
            <a:solidFill>
              <a:srgbClr val="6A035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587203" y="6913770"/>
              <a:ext cx="100584" cy="100584"/>
            </a:xfrm>
            <a:prstGeom prst="rect">
              <a:avLst/>
            </a:prstGeom>
            <a:solidFill>
              <a:srgbClr val="00B3A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1699347" y="6913770"/>
              <a:ext cx="100584" cy="100584"/>
            </a:xfrm>
            <a:prstGeom prst="rect">
              <a:avLst/>
            </a:prstGeom>
            <a:solidFill>
              <a:srgbClr val="004D4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rgbClr val="7123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811491" y="6913770"/>
              <a:ext cx="100584" cy="100584"/>
            </a:xfrm>
            <a:prstGeom prst="rect">
              <a:avLst/>
            </a:prstGeom>
            <a:solidFill>
              <a:srgbClr val="F796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923635" y="6913770"/>
              <a:ext cx="100584" cy="100584"/>
            </a:xfrm>
            <a:prstGeom prst="rect">
              <a:avLst/>
            </a:prstGeom>
            <a:solidFill>
              <a:srgbClr val="712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rgbClr val="6A035C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035779" y="6913770"/>
              <a:ext cx="100584" cy="100584"/>
            </a:xfrm>
            <a:prstGeom prst="rect">
              <a:avLst/>
            </a:prstGeom>
            <a:solidFill>
              <a:srgbClr val="908EC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147923" y="6913770"/>
              <a:ext cx="100584" cy="100584"/>
            </a:xfrm>
            <a:prstGeom prst="rect">
              <a:avLst/>
            </a:prstGeom>
            <a:solidFill>
              <a:srgbClr val="37237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rgbClr val="7123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260067" y="6913770"/>
              <a:ext cx="100584" cy="100584"/>
            </a:xfrm>
            <a:prstGeom prst="rect">
              <a:avLst/>
            </a:prstGeom>
            <a:solidFill>
              <a:srgbClr val="A4C03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372205" y="6913770"/>
              <a:ext cx="100584" cy="100584"/>
            </a:xfrm>
            <a:prstGeom prst="rect">
              <a:avLst/>
            </a:prstGeom>
            <a:solidFill>
              <a:srgbClr val="2C3B0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rgbClr val="6A035C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</p:grpSp>
      <p:sp>
        <p:nvSpPr>
          <p:cNvPr id="133" name="TextBox 132"/>
          <p:cNvSpPr txBox="1"/>
          <p:nvPr userDrawn="1"/>
        </p:nvSpPr>
        <p:spPr>
          <a:xfrm>
            <a:off x="1901309" y="6883560"/>
            <a:ext cx="680926" cy="1425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  <a:latin typeface="Arial Narrow" panose="020B0606020202030204" pitchFamily="34" charset="0"/>
              </a:rPr>
              <a:t>Complimentary colors:</a:t>
            </a:r>
          </a:p>
        </p:txBody>
      </p:sp>
      <p:grpSp>
        <p:nvGrpSpPr>
          <p:cNvPr id="134" name="Group 133"/>
          <p:cNvGrpSpPr/>
          <p:nvPr userDrawn="1"/>
        </p:nvGrpSpPr>
        <p:grpSpPr>
          <a:xfrm>
            <a:off x="1913660" y="7022893"/>
            <a:ext cx="164223" cy="91440"/>
            <a:chOff x="2279174" y="7027888"/>
            <a:chExt cx="164223" cy="91440"/>
          </a:xfrm>
        </p:grpSpPr>
        <p:cxnSp>
          <p:nvCxnSpPr>
            <p:cNvPr id="135" name="Straight Arrow Connector 134"/>
            <p:cNvCxnSpPr>
              <a:cxnSpLocks/>
            </p:cNvCxnSpPr>
            <p:nvPr userDrawn="1"/>
          </p:nvCxnSpPr>
          <p:spPr>
            <a:xfrm>
              <a:off x="2279174" y="7114593"/>
              <a:ext cx="164223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cxnSpLocks/>
            </p:cNvCxnSpPr>
            <p:nvPr userDrawn="1"/>
          </p:nvCxnSpPr>
          <p:spPr>
            <a:xfrm flipV="1">
              <a:off x="2281672" y="7027888"/>
              <a:ext cx="0" cy="9144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 userDrawn="1"/>
        </p:nvGrpSpPr>
        <p:grpSpPr>
          <a:xfrm>
            <a:off x="2820615" y="7063094"/>
            <a:ext cx="583624" cy="100584"/>
            <a:chOff x="1566748" y="7022234"/>
            <a:chExt cx="778165" cy="100584"/>
          </a:xfrm>
        </p:grpSpPr>
        <p:sp>
          <p:nvSpPr>
            <p:cNvPr id="138" name="Rectangle 137"/>
            <p:cNvSpPr/>
            <p:nvPr userDrawn="1"/>
          </p:nvSpPr>
          <p:spPr>
            <a:xfrm>
              <a:off x="1566748" y="7022234"/>
              <a:ext cx="100584" cy="100584"/>
            </a:xfrm>
            <a:prstGeom prst="rect">
              <a:avLst/>
            </a:prstGeom>
            <a:solidFill>
              <a:srgbClr val="007EA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39" name="Rectangle 138"/>
            <p:cNvSpPr/>
            <p:nvPr userDrawn="1"/>
          </p:nvSpPr>
          <p:spPr>
            <a:xfrm>
              <a:off x="1793022" y="7022234"/>
              <a:ext cx="100584" cy="100584"/>
            </a:xfrm>
            <a:prstGeom prst="rect">
              <a:avLst/>
            </a:prstGeom>
            <a:solidFill>
              <a:srgbClr val="C4006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0" name="Rectangle 139"/>
            <p:cNvSpPr/>
            <p:nvPr userDrawn="1"/>
          </p:nvSpPr>
          <p:spPr>
            <a:xfrm>
              <a:off x="1679885" y="7022234"/>
              <a:ext cx="100584" cy="100584"/>
            </a:xfrm>
            <a:prstGeom prst="rect">
              <a:avLst/>
            </a:prstGeom>
            <a:solidFill>
              <a:srgbClr val="FFAC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1" name="Rectangle 140"/>
            <p:cNvSpPr/>
            <p:nvPr userDrawn="1"/>
          </p:nvSpPr>
          <p:spPr>
            <a:xfrm>
              <a:off x="1906159" y="7022234"/>
              <a:ext cx="100584" cy="100584"/>
            </a:xfrm>
            <a:prstGeom prst="rect">
              <a:avLst/>
            </a:prstGeom>
            <a:solidFill>
              <a:srgbClr val="08C3A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2" name="Rectangle 141"/>
            <p:cNvSpPr/>
            <p:nvPr userDrawn="1"/>
          </p:nvSpPr>
          <p:spPr>
            <a:xfrm>
              <a:off x="2019296" y="7022234"/>
              <a:ext cx="100584" cy="100584"/>
            </a:xfrm>
            <a:prstGeom prst="rect">
              <a:avLst/>
            </a:prstGeom>
            <a:solidFill>
              <a:srgbClr val="F36C3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3" name="Rectangle 142"/>
            <p:cNvSpPr/>
            <p:nvPr userDrawn="1"/>
          </p:nvSpPr>
          <p:spPr>
            <a:xfrm>
              <a:off x="2132432" y="7022234"/>
              <a:ext cx="100584" cy="100584"/>
            </a:xfrm>
            <a:prstGeom prst="rect">
              <a:avLst/>
            </a:prstGeom>
            <a:solidFill>
              <a:srgbClr val="6A6AB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4" name="Rectangle 143"/>
            <p:cNvSpPr/>
            <p:nvPr userDrawn="1"/>
          </p:nvSpPr>
          <p:spPr>
            <a:xfrm>
              <a:off x="2244329" y="7022234"/>
              <a:ext cx="100584" cy="100584"/>
            </a:xfrm>
            <a:prstGeom prst="rect">
              <a:avLst/>
            </a:prstGeom>
            <a:solidFill>
              <a:srgbClr val="A4C03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</p:grpSp>
      <p:grpSp>
        <p:nvGrpSpPr>
          <p:cNvPr id="145" name="Group 144"/>
          <p:cNvGrpSpPr/>
          <p:nvPr userDrawn="1"/>
        </p:nvGrpSpPr>
        <p:grpSpPr>
          <a:xfrm>
            <a:off x="2606702" y="6905748"/>
            <a:ext cx="412332" cy="100584"/>
            <a:chOff x="3141899" y="6907927"/>
            <a:chExt cx="549776" cy="100584"/>
          </a:xfrm>
        </p:grpSpPr>
        <p:sp>
          <p:nvSpPr>
            <p:cNvPr id="146" name="Rectangle 145"/>
            <p:cNvSpPr/>
            <p:nvPr/>
          </p:nvSpPr>
          <p:spPr>
            <a:xfrm>
              <a:off x="3141899" y="6907927"/>
              <a:ext cx="100584" cy="1005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3366495" y="6907927"/>
              <a:ext cx="100584" cy="100584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254197" y="6907927"/>
              <a:ext cx="100584" cy="100584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3478793" y="6907927"/>
              <a:ext cx="100584" cy="100584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3591091" y="6907927"/>
              <a:ext cx="100584" cy="100584"/>
            </a:xfrm>
            <a:prstGeom prst="rect">
              <a:avLst/>
            </a:prstGeom>
            <a:solidFill>
              <a:srgbClr val="CCCCCC"/>
            </a:solidFill>
            <a:ln w="3175">
              <a:solidFill>
                <a:srgbClr val="A7A9A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</p:grpSp>
      <p:grpSp>
        <p:nvGrpSpPr>
          <p:cNvPr id="151" name="Group 150"/>
          <p:cNvGrpSpPr/>
          <p:nvPr userDrawn="1"/>
        </p:nvGrpSpPr>
        <p:grpSpPr>
          <a:xfrm>
            <a:off x="3082736" y="6905748"/>
            <a:ext cx="412333" cy="100584"/>
            <a:chOff x="2057435" y="7026985"/>
            <a:chExt cx="549777" cy="100584"/>
          </a:xfrm>
        </p:grpSpPr>
        <p:sp>
          <p:nvSpPr>
            <p:cNvPr id="152" name="Rectangle 151"/>
            <p:cNvSpPr/>
            <p:nvPr/>
          </p:nvSpPr>
          <p:spPr>
            <a:xfrm>
              <a:off x="2057435" y="7026985"/>
              <a:ext cx="100584" cy="100584"/>
            </a:xfrm>
            <a:prstGeom prst="rect">
              <a:avLst/>
            </a:prstGeom>
            <a:solidFill>
              <a:srgbClr val="47372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2282031" y="7026985"/>
              <a:ext cx="100584" cy="100584"/>
            </a:xfrm>
            <a:prstGeom prst="rect">
              <a:avLst/>
            </a:prstGeom>
            <a:solidFill>
              <a:srgbClr val="A3938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2169733" y="7026985"/>
              <a:ext cx="100584" cy="100584"/>
            </a:xfrm>
            <a:prstGeom prst="rect">
              <a:avLst/>
            </a:prstGeom>
            <a:solidFill>
              <a:srgbClr val="7A685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2394329" y="7026985"/>
              <a:ext cx="100584" cy="100584"/>
            </a:xfrm>
            <a:prstGeom prst="rect">
              <a:avLst/>
            </a:prstGeom>
            <a:solidFill>
              <a:srgbClr val="B7A99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506628" y="7026985"/>
              <a:ext cx="100584" cy="100584"/>
            </a:xfrm>
            <a:prstGeom prst="rect">
              <a:avLst/>
            </a:prstGeom>
            <a:solidFill>
              <a:srgbClr val="CEC2B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kkurat Pro" pitchFamily="34" charset="0"/>
                <a:cs typeface="Arial"/>
              </a:endParaRPr>
            </a:p>
          </p:txBody>
        </p:sp>
      </p:grpSp>
      <p:pic>
        <p:nvPicPr>
          <p:cNvPr id="72" name="Rating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820" y="6083223"/>
            <a:ext cx="941966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531530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397" indent="-127397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Font typeface="Arial" panose="020B0604020202020204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02419" indent="-164592" algn="l" defTabSz="685800" rtl="0" eaLnBrk="1" latinLnBrk="0" hangingPunct="1">
        <a:lnSpc>
          <a:spcPct val="90000"/>
        </a:lnSpc>
        <a:spcBef>
          <a:spcPts val="225"/>
        </a:spcBef>
        <a:spcAft>
          <a:spcPts val="0"/>
        </a:spcAft>
        <a:buFont typeface="Arial" panose="020B0604020202020204" pitchFamily="34" charset="0"/>
        <a:buChar char="–"/>
        <a:defRPr sz="135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25196" indent="-127397" algn="l" defTabSz="685800" rtl="0" eaLnBrk="1" latinLnBrk="0" hangingPunct="1">
        <a:lnSpc>
          <a:spcPct val="90000"/>
        </a:lnSpc>
        <a:spcBef>
          <a:spcPts val="225"/>
        </a:spcBef>
        <a:spcAft>
          <a:spcPts val="0"/>
        </a:spcAft>
        <a:buFont typeface="Wingdings" panose="05000000000000000000" pitchFamily="2" charset="2"/>
        <a:buChar char="§"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" indent="-130302" algn="l" defTabSz="685800" rtl="0" eaLnBrk="1" latinLnBrk="0" hangingPunct="1">
        <a:lnSpc>
          <a:spcPct val="90000"/>
        </a:lnSpc>
        <a:spcBef>
          <a:spcPts val="225"/>
        </a:spcBef>
        <a:buFont typeface="Arial" panose="020B0604020202020204" pitchFamily="34" charset="0"/>
        <a:buChar char="•"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indent="-130302" algn="l" defTabSz="685800" rtl="0" eaLnBrk="1" latinLnBrk="0" hangingPunct="1">
        <a:lnSpc>
          <a:spcPct val="90000"/>
        </a:lnSpc>
        <a:spcBef>
          <a:spcPts val="225"/>
        </a:spcBef>
        <a:buFont typeface="Arial" panose="020B0604020202020204" pitchFamily="34" charset="0"/>
        <a:buChar char="–"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128">
          <p15:clr>
            <a:srgbClr val="F26B43"/>
          </p15:clr>
        </p15:guide>
        <p15:guide id="5" orient="horz" pos="864">
          <p15:clr>
            <a:srgbClr val="5ACBF0"/>
          </p15:clr>
        </p15:guide>
        <p15:guide id="6" orient="horz" pos="136">
          <p15:clr>
            <a:srgbClr val="A4A3A4"/>
          </p15:clr>
        </p15:guide>
        <p15:guide id="7" orient="horz" pos="3837">
          <p15:clr>
            <a:srgbClr val="F26B43"/>
          </p15:clr>
        </p15:guide>
        <p15:guide id="8" orient="horz" pos="4190">
          <p15:clr>
            <a:srgbClr val="A4A3A4"/>
          </p15:clr>
        </p15:guide>
        <p15:guide id="9" pos="7424">
          <p15:clr>
            <a:srgbClr val="F26B43"/>
          </p15:clr>
        </p15:guide>
        <p15:guide id="10" pos="253">
          <p15:clr>
            <a:srgbClr val="F26B43"/>
          </p15:clr>
        </p15:guide>
        <p15:guide id="12" orient="horz" pos="3573">
          <p15:clr>
            <a:srgbClr val="5ACBF0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953000"/>
            <a:ext cx="9144000" cy="1981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 userDrawn="1"/>
        </p:nvSpPr>
        <p:spPr>
          <a:xfrm>
            <a:off x="0" y="4953000"/>
            <a:ext cx="9144000" cy="101600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9182372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99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06" r:id="rId1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42702476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234309172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1570914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192536443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78794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sz="900">
              <a:latin typeface="Calibri" pitchFamily="34" charset="0"/>
            </a:endParaRP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269518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1939" y="139701"/>
            <a:ext cx="8424862" cy="64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36625"/>
            <a:ext cx="8229600" cy="496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310063" y="6546168"/>
            <a:ext cx="525462" cy="17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>
            <a:spAutoFit/>
          </a:bodyPr>
          <a:lstStyle/>
          <a:p>
            <a:pPr algn="ctr">
              <a:spcBef>
                <a:spcPct val="50000"/>
              </a:spcBef>
            </a:pPr>
            <a:fld id="{CE392587-E807-47EB-8CEB-A1A332A940FF}" type="slidenum">
              <a:rPr lang="en-US" sz="675">
                <a:latin typeface="Calibri" pitchFamily="34" charset="0"/>
              </a:rPr>
              <a:pPr algn="ctr">
                <a:spcBef>
                  <a:spcPct val="50000"/>
                </a:spcBef>
              </a:pPr>
              <a:t>‹#›</a:t>
            </a:fld>
            <a:endParaRPr 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46039" y="6504384"/>
            <a:ext cx="9059863" cy="0"/>
          </a:xfrm>
          <a:prstGeom prst="line">
            <a:avLst/>
          </a:prstGeom>
          <a:ln w="6350">
            <a:solidFill>
              <a:srgbClr val="777777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900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383089" y="6734574"/>
            <a:ext cx="376237" cy="46037"/>
          </a:xfrm>
          <a:prstGeom prst="rec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9900" y="815977"/>
            <a:ext cx="86741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377190" anchor="ctr"/>
          <a:lstStyle/>
          <a:p>
            <a:pPr>
              <a:spcBef>
                <a:spcPct val="70000"/>
              </a:spcBef>
              <a:buClr>
                <a:srgbClr val="005F75"/>
              </a:buClr>
              <a:buSzPct val="80000"/>
              <a:buFont typeface="Wingdings" pitchFamily="2" charset="2"/>
              <a:buNone/>
              <a:defRPr/>
            </a:pPr>
            <a:endParaRPr lang="en-US" sz="1200" b="1" i="1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28625" y="857232"/>
            <a:ext cx="407193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1279" tIns="30640" rIns="61279" bIns="30640"/>
          <a:lstStyle/>
          <a:p>
            <a:pPr>
              <a:lnSpc>
                <a:spcPct val="95000"/>
              </a:lnSpc>
              <a:spcBef>
                <a:spcPct val="60000"/>
              </a:spcBef>
              <a:buClr>
                <a:srgbClr val="FF0000"/>
              </a:buClr>
              <a:buSzPct val="115000"/>
              <a:buFont typeface="Wingdings" pitchFamily="2" charset="2"/>
              <a:buNone/>
              <a:defRPr/>
            </a:pPr>
            <a:endParaRPr lang="en-GB" sz="900" kern="0" spc="75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5025700" y="6593214"/>
            <a:ext cx="4033155" cy="16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>
            <a:spAutoFit/>
          </a:bodyPr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National Federation of Municipal Analysts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Impact of COVID-19 Pandemic on Passenger Traffic at U.S. Airports,</a:t>
            </a:r>
            <a:r>
              <a:rPr lang="en-US" sz="600" b="0" i="0" u="none" strike="noStrike" kern="12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October 2020</a:t>
            </a:r>
          </a:p>
        </p:txBody>
      </p:sp>
    </p:spTree>
    <p:extLst>
      <p:ext uri="{BB962C8B-B14F-4D97-AF65-F5344CB8AC3E}">
        <p14:creationId xmlns:p14="http://schemas.microsoft.com/office/powerpoint/2010/main" val="62853865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Calibri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</a:defRPr>
      </a:lvl9pPr>
    </p:titleStyle>
    <p:bodyStyle>
      <a:lvl1pPr marL="127397" indent="-127397" algn="l" rtl="0" eaLnBrk="1" fontAlgn="base" hangingPunct="1">
        <a:spcBef>
          <a:spcPts val="450"/>
        </a:spcBef>
        <a:spcAft>
          <a:spcPct val="0"/>
        </a:spcAft>
        <a:buClr>
          <a:srgbClr val="777777"/>
        </a:buClr>
        <a:buSzPct val="110000"/>
        <a:buFont typeface="Wingdings" pitchFamily="2" charset="2"/>
        <a:buChar char="§"/>
        <a:defRPr sz="15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342900" indent="-170260" algn="l" rtl="0" eaLnBrk="1" fontAlgn="base" hangingPunct="1">
        <a:spcBef>
          <a:spcPts val="300"/>
        </a:spcBef>
        <a:spcAft>
          <a:spcPct val="0"/>
        </a:spcAft>
        <a:buClr>
          <a:srgbClr val="51626E"/>
        </a:buClr>
        <a:buSzPct val="90000"/>
        <a:buFont typeface="Calibri" pitchFamily="34" charset="0"/>
        <a:buChar char="―"/>
        <a:defRPr sz="1350">
          <a:solidFill>
            <a:schemeClr val="tx1"/>
          </a:solidFill>
          <a:latin typeface="Calibri" pitchFamily="34" charset="0"/>
        </a:defRPr>
      </a:lvl2pPr>
      <a:lvl3pPr marL="429816" indent="-84535" algn="l" rtl="0" eaLnBrk="1" fontAlgn="base" hangingPunct="1">
        <a:spcBef>
          <a:spcPts val="225"/>
        </a:spcBef>
        <a:spcAft>
          <a:spcPct val="0"/>
        </a:spcAft>
        <a:buChar char="•"/>
        <a:defRPr sz="1200">
          <a:solidFill>
            <a:schemeClr val="tx1"/>
          </a:solidFill>
          <a:latin typeface="Calibri" pitchFamily="34" charset="0"/>
        </a:defRPr>
      </a:lvl3pPr>
      <a:lvl4pPr marL="641747" indent="-84535" algn="l" rtl="0" eaLnBrk="1" fontAlgn="base" hangingPunct="1">
        <a:spcBef>
          <a:spcPts val="225"/>
        </a:spcBef>
        <a:spcAft>
          <a:spcPct val="0"/>
        </a:spcAft>
        <a:buChar char="–"/>
        <a:defRPr sz="750">
          <a:solidFill>
            <a:schemeClr val="tx1"/>
          </a:solidFill>
          <a:latin typeface="Calibri" pitchFamily="34" charset="0"/>
        </a:defRPr>
      </a:lvl4pPr>
      <a:lvl5pPr marL="814388" indent="-84535" algn="l" rtl="0" eaLnBrk="1" fontAlgn="base" hangingPunct="1">
        <a:spcBef>
          <a:spcPts val="225"/>
        </a:spcBef>
        <a:spcAft>
          <a:spcPct val="0"/>
        </a:spcAft>
        <a:buChar char="»"/>
        <a:defRPr sz="750">
          <a:solidFill>
            <a:schemeClr val="tx1"/>
          </a:solidFill>
          <a:latin typeface="Calibri" pitchFamily="34" charset="0"/>
        </a:defRPr>
      </a:lvl5pPr>
      <a:lvl6pPr marL="14989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6pPr>
      <a:lvl7pPr marL="18418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7pPr>
      <a:lvl8pPr marL="21847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8pPr>
      <a:lvl9pPr marL="2527697" indent="-83344" algn="l" rtl="0" eaLnBrk="1" fontAlgn="base" hangingPunct="1">
        <a:spcBef>
          <a:spcPct val="20000"/>
        </a:spcBef>
        <a:spcAft>
          <a:spcPct val="0"/>
        </a:spcAft>
        <a:buChar char="»"/>
        <a:defRPr sz="6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iavarellir@bellehaven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Relationship Id="rId5" Type="http://schemas.openxmlformats.org/officeDocument/2006/relationships/hyperlink" Target="mailto:ryan.ciavarelli@bellehaven.com" TargetMode="External"/><Relationship Id="rId4" Type="http://schemas.openxmlformats.org/officeDocument/2006/relationships/hyperlink" Target="mailto:luca.perna@federatedhermes.co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fma.org/new-member-advanceme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4" Type="http://schemas.openxmlformats.org/officeDocument/2006/relationships/hyperlink" Target="https://www.nfma.org/nma-mentorsh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072203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NFMA Mentorship 2026 Program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Orientation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14513"/>
            <a:ext cx="7543800" cy="344455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2"/>
                </a:solidFill>
              </a:rPr>
              <a:t>Hosted by the New Member Advancement Committee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EB2156-48FE-43E1-B18D-281EB2A975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27" y="4350367"/>
            <a:ext cx="1402773" cy="140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71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0875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NMA Committee Contacts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B3FCE04-C4DB-46CD-A8AD-42538FEDA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3878"/>
            <a:ext cx="8229600" cy="4351338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2200" b="1" i="1" spc="-38" dirty="0">
                <a:solidFill>
                  <a:schemeClr val="accent1"/>
                </a:solidFill>
                <a:ea typeface="+mj-ea"/>
                <a:cs typeface="+mj-cs"/>
              </a:rPr>
              <a:t>Program Chair</a:t>
            </a:r>
            <a:endParaRPr lang="en-US" sz="2200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200" spc="-38" dirty="0">
                <a:solidFill>
                  <a:schemeClr val="accent1"/>
                </a:solidFill>
                <a:ea typeface="+mj-ea"/>
                <a:cs typeface="+mj-cs"/>
              </a:rPr>
              <a:t>Ryan </a:t>
            </a:r>
            <a:r>
              <a:rPr lang="en-US" sz="2200" spc="-38" dirty="0" err="1">
                <a:solidFill>
                  <a:schemeClr val="accent1"/>
                </a:solidFill>
                <a:ea typeface="+mj-ea"/>
                <a:cs typeface="+mj-cs"/>
              </a:rPr>
              <a:t>Ciavarelli</a:t>
            </a:r>
            <a:endParaRPr lang="en-US" sz="2200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1900" u="sng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ciavarellir</a:t>
            </a:r>
            <a:r>
              <a:rPr lang="en-US" sz="1900" b="0" i="0" u="sng" strike="noStrike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900" u="sng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bellehaven</a:t>
            </a:r>
            <a:r>
              <a:rPr lang="en-US" sz="1900" b="0" i="0" u="sng" strike="noStrike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.com</a:t>
            </a:r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it-IT" sz="1900" b="1" i="1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en-US" sz="2200" b="1" i="1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2200" b="1" i="1" spc="-38" dirty="0">
                <a:solidFill>
                  <a:schemeClr val="accent1"/>
                </a:solidFill>
                <a:ea typeface="+mj-ea"/>
                <a:cs typeface="+mj-cs"/>
              </a:rPr>
              <a:t>Program Co-Chair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200" spc="-38" dirty="0">
                <a:solidFill>
                  <a:schemeClr val="accent1"/>
                </a:solidFill>
                <a:ea typeface="+mj-ea"/>
                <a:cs typeface="+mj-cs"/>
              </a:rPr>
              <a:t>Luca Perna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900" spc="-38" dirty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luca.perna@federatedhermes.com</a:t>
            </a:r>
            <a:endParaRPr lang="en-US" sz="1900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en-US" sz="2200" b="1" i="1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2200" b="1" i="1" spc="-38" dirty="0">
                <a:solidFill>
                  <a:schemeClr val="accent1"/>
                </a:solidFill>
                <a:ea typeface="+mj-ea"/>
                <a:cs typeface="+mj-cs"/>
              </a:rPr>
              <a:t>Mentor Program Coordinator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200" spc="-38" dirty="0">
                <a:solidFill>
                  <a:schemeClr val="accent1"/>
                </a:solidFill>
                <a:ea typeface="+mj-ea"/>
                <a:cs typeface="+mj-cs"/>
              </a:rPr>
              <a:t>Ryan Ciavarelli</a:t>
            </a:r>
          </a:p>
          <a:p>
            <a:pPr marL="0" indent="0">
              <a:buNone/>
            </a:pPr>
            <a:r>
              <a:rPr lang="en-US" sz="1900" u="sng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ciavarellir</a:t>
            </a:r>
            <a:r>
              <a:rPr lang="en-US" sz="1900" b="0" i="0" u="sng" strike="noStrike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900" u="sng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bellehaven</a:t>
            </a:r>
            <a:r>
              <a:rPr lang="en-US" sz="1900" b="0" i="0" u="sng" strike="noStrike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.com</a:t>
            </a:r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it-IT" sz="1900" b="1" i="1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1800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200" b="1" spc="-38" dirty="0">
                <a:solidFill>
                  <a:schemeClr val="accent1"/>
                </a:solidFill>
                <a:ea typeface="+mj-ea"/>
                <a:cs typeface="+mj-cs"/>
              </a:rPr>
              <a:t>NMA Committee Members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Nolan Cicerrella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Alexandra Cimmiyotti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Ricardo Correa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Chandra Ghosal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Samantha Henry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Sara Ketchum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Julie Meyer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Chris Morgan 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Megan Preusker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Annie Tchu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en-US" sz="1800" spc="-38" dirty="0">
                <a:solidFill>
                  <a:schemeClr val="accent1"/>
                </a:solidFill>
                <a:ea typeface="+mj-ea"/>
                <a:cs typeface="+mj-cs"/>
              </a:rPr>
              <a:t>Treasure Walker</a:t>
            </a:r>
          </a:p>
          <a:p>
            <a:pPr>
              <a:spcAft>
                <a:spcPts val="0"/>
              </a:spcAft>
              <a:buFontTx/>
              <a:buChar char="-"/>
            </a:pPr>
            <a:endParaRPr lang="en-US" sz="1800" spc="-38" dirty="0">
              <a:solidFill>
                <a:schemeClr val="accent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3032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5D4C-55AD-4C6D-BE06-E8DC12F2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C36ED9-664A-4A95-A3B3-B23C168396DB}"/>
              </a:ext>
            </a:extLst>
          </p:cNvPr>
          <p:cNvSpPr txBox="1">
            <a:spLocks/>
          </p:cNvSpPr>
          <p:nvPr/>
        </p:nvSpPr>
        <p:spPr>
          <a:xfrm>
            <a:off x="685800" y="703480"/>
            <a:ext cx="7680960" cy="15825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kern="1200" spc="-38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sz="4400" b="1" dirty="0">
                <a:solidFill>
                  <a:schemeClr val="accent1"/>
                </a:solidFill>
              </a:rPr>
              <a:t>Questions?</a:t>
            </a:r>
            <a:endParaRPr lang="en-US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238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22860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National Federation of Municipal Analysts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838200"/>
            <a:ext cx="8458200" cy="344455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b="1" i="1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dirty="0">
                <a:solidFill>
                  <a:schemeClr val="bg2">
                    <a:lumMod val="50000"/>
                  </a:schemeClr>
                </a:solidFill>
              </a:rPr>
              <a:t>The NFMA is a not-for profit association of municipal analyst societies and affiliated individual members. The NFMA’s mission is to enhance the professional development and analytical contributions of municipal market participants through best-in-class educational programs, networking opportunities, and targeted advocacy, while promoting diverse thoughts, perspectives, and representation for the benefit of an equitable and inclusive municipal bond industry. A continuing commitment to diversity, equity, and inclusion is critical to deepening our relevance, credibility and effectiveness as we strive to achieve this mission.</a:t>
            </a:r>
          </a:p>
        </p:txBody>
      </p:sp>
    </p:spTree>
    <p:extLst>
      <p:ext uri="{BB962C8B-B14F-4D97-AF65-F5344CB8AC3E}">
        <p14:creationId xmlns:p14="http://schemas.microsoft.com/office/powerpoint/2010/main" val="278497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5240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Agenda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B3FCE04-C4DB-46CD-A8AD-42538FEDA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351338"/>
          </a:xfrm>
        </p:spPr>
        <p:txBody>
          <a:bodyPr>
            <a:normAutofit/>
          </a:bodyPr>
          <a:lstStyle/>
          <a:p>
            <a:pPr marL="219456" lvl="1" indent="0">
              <a:buNone/>
            </a:pPr>
            <a:endParaRPr lang="en-US" sz="1800" b="1" i="1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Overview of the New Member Advancement (NMA) Committee</a:t>
            </a: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Goals and program benefits</a:t>
            </a: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Relationship and role of a mentee</a:t>
            </a: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Questions and themes to prompt conversations</a:t>
            </a: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Tips for success and topics to avoid</a:t>
            </a:r>
          </a:p>
          <a:p>
            <a:pPr marL="505206" lvl="1" indent="-285750">
              <a:lnSpc>
                <a:spcPct val="200000"/>
              </a:lnSpc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3955541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7620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New Member Advancement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625550"/>
            <a:ext cx="8572500" cy="344455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dirty="0">
              <a:solidFill>
                <a:schemeClr val="bg2">
                  <a:lumMod val="50000"/>
                </a:schemeClr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Established in 2017, the NFMA’s New Member Advancement Committee (NMA) was founded to meet the specific professional needs of newer and/or junior members of the NFMA and within the larger public finance community. </a:t>
            </a:r>
          </a:p>
          <a:p>
            <a:pPr algn="l">
              <a:lnSpc>
                <a:spcPct val="120000"/>
              </a:lnSpc>
            </a:pPr>
            <a:r>
              <a:rPr lang="en-US" sz="7200" i="0" u="sng" dirty="0">
                <a:solidFill>
                  <a:schemeClr val="bg2">
                    <a:lumMod val="50000"/>
                  </a:schemeClr>
                </a:solidFill>
                <a:effectLst/>
              </a:rPr>
              <a:t>The </a:t>
            </a:r>
            <a:r>
              <a:rPr lang="en-US" sz="7200" u="sng" dirty="0">
                <a:solidFill>
                  <a:schemeClr val="bg2">
                    <a:lumMod val="50000"/>
                  </a:schemeClr>
                </a:solidFill>
              </a:rPr>
              <a:t>P</a:t>
            </a:r>
            <a:r>
              <a:rPr lang="en-US" sz="7200" i="0" u="sng" dirty="0">
                <a:solidFill>
                  <a:schemeClr val="bg2">
                    <a:lumMod val="50000"/>
                  </a:schemeClr>
                </a:solidFill>
                <a:effectLst/>
              </a:rPr>
              <a:t>rimary </a:t>
            </a:r>
            <a:r>
              <a:rPr lang="en-US" sz="7200" u="sng" dirty="0">
                <a:solidFill>
                  <a:schemeClr val="bg2">
                    <a:lumMod val="50000"/>
                  </a:schemeClr>
                </a:solidFill>
              </a:rPr>
              <a:t>F</a:t>
            </a:r>
            <a:r>
              <a:rPr lang="en-US" sz="7200" i="0" u="sng" dirty="0">
                <a:solidFill>
                  <a:schemeClr val="bg2">
                    <a:lumMod val="50000"/>
                  </a:schemeClr>
                </a:solidFill>
                <a:effectLst/>
              </a:rPr>
              <a:t>ocus of the NMA is to: </a:t>
            </a: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(1) Increase current member engagement within the NFMA; </a:t>
            </a: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(2) Attract and retain the membership of junior public finance professionals; </a:t>
            </a: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(3) Enhance the NFMA’s outreach efforts;  </a:t>
            </a: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(4) Provide timely and relevant educational programs that support the professional development among junior public finance professionals. </a:t>
            </a:r>
          </a:p>
          <a:p>
            <a:pPr algn="l">
              <a:lnSpc>
                <a:spcPct val="120000"/>
              </a:lnSpc>
            </a:pP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Effective in 2020, the NMA has operated as a subcommittee within the NFMA’s Membership Outreach Committee. Within this structure, the NMA works alongside the communications and society outreach committees to advance the strategic mission of the NFMA</a:t>
            </a:r>
            <a:r>
              <a:rPr lang="en-US" sz="7200" b="0" i="0">
                <a:solidFill>
                  <a:schemeClr val="bg2">
                    <a:lumMod val="50000"/>
                  </a:schemeClr>
                </a:solidFill>
                <a:effectLst/>
              </a:rPr>
              <a:t>. Since </a:t>
            </a:r>
            <a:r>
              <a:rPr lang="en-US" sz="7200" b="0" i="0" dirty="0">
                <a:solidFill>
                  <a:schemeClr val="bg2">
                    <a:lumMod val="50000"/>
                  </a:schemeClr>
                </a:solidFill>
                <a:effectLst/>
              </a:rPr>
              <a:t>its inception, the NMA has planned and hosted several professional development activities at major universities across the nation and at the NFMA’s flagship events.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b="1" i="1" spc="-38" dirty="0">
              <a:solidFill>
                <a:schemeClr val="accent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814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E04D4-2D99-C263-09A9-BA5714962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45734"/>
            <a:ext cx="8534400" cy="4023360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Establish new relationships across the industry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Seek guidance from a more senior member of the NFMA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Get answers to questions that you might not be able to ask a colleague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Insight into what has worked and what has not for the mentor as they have progressed in their career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Hear about relevant topics that are impacting your peers across the industry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F126C7-A8D2-B084-0D65-B35A7A63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600" b="1" dirty="0">
                <a:solidFill>
                  <a:schemeClr val="accent1"/>
                </a:solidFill>
              </a:rPr>
              <a:t>Goals and program benefits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2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E04D4-2D99-C263-09A9-BA5714962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45734"/>
            <a:ext cx="8534400" cy="4023360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In the past the expectation would be for monthly check-ins among the pair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It is the responsibility of the mentee to continue seeking out good times for the mentor to meet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If there is a lack of communication from either party, please alert the members of the NMA as soon as possible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F126C7-A8D2-B084-0D65-B35A7A63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Relationship and role of mentee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51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5240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sz="3975" b="1" dirty="0">
                <a:solidFill>
                  <a:schemeClr val="accent1"/>
                </a:solidFill>
              </a:rPr>
              <a:t>Sample Topics for Meetings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B3FCE04-C4DB-46CD-A8AD-42538FEDA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i="1" spc="-38" dirty="0">
              <a:solidFill>
                <a:schemeClr val="bg2">
                  <a:lumMod val="50000"/>
                </a:schemeClr>
              </a:solidFill>
              <a:ea typeface="+mj-ea"/>
              <a:cs typeface="+mj-cs"/>
            </a:endParaRP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#1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Continued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i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ntroductions &amp; discussion of goals of the program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#2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Career advancement and staying competitive in every stage of your career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#3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Networking in the public finance community in a post-pandemic world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#4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Leadership/teamwork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#5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Prepping for performance evaluation and touting achievements 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#6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Ethics and purpose in day-to-day work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#7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Coping with setbacks and managing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d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ifficult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r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elationships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#8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Work-life balance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ffectLst/>
                <a:ea typeface="DengXian" panose="02010600030101010101" pitchFamily="2" charset="-122"/>
              </a:rPr>
              <a:t>Meeting #9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/>
                <a:ea typeface="DengXian" panose="02010600030101010101" pitchFamily="2" charset="-122"/>
              </a:rPr>
              <a:t>Program conclusion &amp; tips for the future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a typeface="DengXian" panose="02010600030101010101" pitchFamily="2" charset="-122"/>
              </a:rPr>
              <a:t>Program Start: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May 2026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accent1"/>
                </a:solidFill>
                <a:ea typeface="DengXian" panose="02010600030101010101" pitchFamily="2" charset="-122"/>
              </a:rPr>
              <a:t>Program End: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DengXian" panose="02010600030101010101" pitchFamily="2" charset="-122"/>
              </a:rPr>
              <a:t>January 2027</a:t>
            </a:r>
          </a:p>
          <a:p>
            <a:pPr marL="0" marR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bg2">
                  <a:lumMod val="50000"/>
                </a:schemeClr>
              </a:solidFill>
              <a:effectLst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1340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E04D4-2D99-C263-09A9-BA5714962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45734"/>
            <a:ext cx="8534400" cy="4023360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Overcommunicate and come prepared for meetings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Plan meetings in advance and agree to a medium that is best for communication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Focus should be on career development and your career goals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As a mentee there should be no expectations about your mentor providing job opportunities etc.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 Generally, its best practice not to talk about overly personal issues, industry gossip, or inappropriate topics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F126C7-A8D2-B084-0D65-B35A7A63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Tips for success and topics to avoid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50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BAC58-8CED-BFEE-6F70-0EFAC77FB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EC035-13FD-70F5-BF8D-DFC6331D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04800"/>
            <a:ext cx="7543800" cy="108806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Ideas on the Horizon…</a:t>
            </a:r>
            <a:br>
              <a:rPr lang="en-US" b="1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F3E391C-4B62-8274-311B-D34D887E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66555"/>
            <a:ext cx="8534400" cy="47469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i="1" spc="-38" dirty="0">
                <a:solidFill>
                  <a:schemeClr val="accent1"/>
                </a:solidFill>
                <a:ea typeface="+mj-ea"/>
                <a:cs typeface="+mj-cs"/>
              </a:rPr>
              <a:t>Bloomberg Educational Sessions: </a:t>
            </a:r>
          </a:p>
          <a:p>
            <a:pPr marL="0" indent="0">
              <a:buNone/>
            </a:pPr>
            <a:r>
              <a:rPr lang="en-US" sz="2000" spc="-38" dirty="0">
                <a:solidFill>
                  <a:schemeClr val="bg2">
                    <a:lumMod val="50000"/>
                  </a:schemeClr>
                </a:solidFill>
              </a:rPr>
              <a:t> - 2 learning sessions available on the NMA website related to Municipal Research &amp; Trading functions on the Bloomberg Terminal</a:t>
            </a:r>
          </a:p>
          <a:p>
            <a:pPr>
              <a:buFontTx/>
              <a:buChar char="-"/>
            </a:pPr>
            <a:r>
              <a:rPr lang="en-US" sz="2000" spc="-38" dirty="0">
                <a:solidFill>
                  <a:schemeClr val="bg2">
                    <a:lumMod val="50000"/>
                  </a:schemeClr>
                </a:solidFill>
              </a:rPr>
              <a:t>NMA &amp; Educational Session Link: </a:t>
            </a:r>
            <a:r>
              <a:rPr lang="en-US" sz="2000" dirty="0">
                <a:hlinkClick r:id="rId3"/>
              </a:rPr>
              <a:t>New Member Advancement</a:t>
            </a:r>
            <a:endParaRPr lang="en-US" sz="2000" dirty="0"/>
          </a:p>
          <a:p>
            <a:pPr>
              <a:buFontTx/>
              <a:buChar char="-"/>
            </a:pPr>
            <a:r>
              <a:rPr lang="en-US" sz="2000" spc="-38" dirty="0">
                <a:solidFill>
                  <a:schemeClr val="bg2">
                    <a:lumMod val="50000"/>
                  </a:schemeClr>
                </a:solidFill>
              </a:rPr>
              <a:t>NMA Mentorship Resources Link: </a:t>
            </a:r>
            <a:r>
              <a:rPr lang="en-US" sz="2000" dirty="0">
                <a:hlinkClick r:id="rId4"/>
              </a:rPr>
              <a:t>NMA Mentorship</a:t>
            </a:r>
            <a:endParaRPr lang="en-US" sz="2000" b="1" i="1" spc="-38" dirty="0">
              <a:solidFill>
                <a:schemeClr val="accent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2000" b="1" i="1" spc="-38" dirty="0">
                <a:solidFill>
                  <a:schemeClr val="accent1"/>
                </a:solidFill>
                <a:ea typeface="+mj-ea"/>
                <a:cs typeface="+mj-cs"/>
              </a:rPr>
              <a:t>Casual Scrum Session: </a:t>
            </a:r>
          </a:p>
          <a:p>
            <a:pPr>
              <a:buFontTx/>
              <a:buChar char="-"/>
            </a:pPr>
            <a:r>
              <a:rPr lang="en-US" sz="2200" spc="-38" dirty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</a:rPr>
              <a:t> Idea behind this is similar to NFMA conference open discussions</a:t>
            </a:r>
          </a:p>
          <a:p>
            <a:pPr>
              <a:buFontTx/>
              <a:buChar char="-"/>
            </a:pPr>
            <a:r>
              <a:rPr lang="en-US" sz="2200" spc="-38" dirty="0">
                <a:solidFill>
                  <a:schemeClr val="bg2">
                    <a:lumMod val="50000"/>
                  </a:schemeClr>
                </a:solidFill>
                <a:effectLst/>
                <a:ea typeface="+mj-ea"/>
                <a:cs typeface="+mj-cs"/>
              </a:rPr>
              <a:t> Open forum for mentees to ask questions such as concerns about starting their career, societal debates, economic issues, etc.</a:t>
            </a:r>
          </a:p>
          <a:p>
            <a:pPr marL="0" indent="0">
              <a:buNone/>
            </a:pPr>
            <a:r>
              <a:rPr lang="en-US" sz="2000" b="1" i="1" spc="-38" dirty="0">
                <a:solidFill>
                  <a:schemeClr val="accent1"/>
                </a:solidFill>
                <a:ea typeface="+mj-ea"/>
                <a:cs typeface="+mj-cs"/>
              </a:rPr>
              <a:t> Mentee Suggestions: </a:t>
            </a:r>
          </a:p>
          <a:p>
            <a:pPr>
              <a:buFontTx/>
              <a:buChar char="-"/>
            </a:pPr>
            <a:r>
              <a:rPr lang="en-US" sz="2200" spc="-38" dirty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</a:rPr>
              <a:t>We are looking for thoughts from the community and willing to cater towards additional ideas brought forward by mentees/mentors</a:t>
            </a:r>
          </a:p>
          <a:p>
            <a:pPr>
              <a:buFontTx/>
              <a:buChar char="-"/>
            </a:pPr>
            <a:r>
              <a:rPr lang="en-US" sz="2200" spc="-38" dirty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</a:rPr>
              <a:t> Feel free to chime in on this at the end of the presentation</a:t>
            </a:r>
          </a:p>
          <a:p>
            <a:pPr>
              <a:buFontTx/>
              <a:buChar char="-"/>
            </a:pPr>
            <a:endParaRPr lang="en-US" sz="1800" dirty="0">
              <a:solidFill>
                <a:schemeClr val="bg2">
                  <a:lumMod val="50000"/>
                </a:schemeClr>
              </a:solidFill>
              <a:effectLst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37685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ter Sink">
  <a:themeElements>
    <a:clrScheme name="18_CustomAlphaMaster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8_CustomAlphaMaster3">
      <a:majorFont>
        <a:latin typeface="Copperplate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18_CustomAlphaMaster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CustomAlphaMaster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CustomAlphaMaster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CustomAlphaMaster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CustomAlphaMaster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CustomAlphaMaster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CustomAlphaMaster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4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5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6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7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8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9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0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1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2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1_CustomAlphaMaster3">
  <a:themeElements>
    <a:clrScheme name="20_CustomAlphaMaster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_CustomAlphaMaster3">
      <a:majorFont>
        <a:latin typeface="Copperplate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20_CustomAlphaMaster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CustomAlphaMaster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CustomAlphaMaster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CustomAlphaMaster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CustomAlphaMaster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CustomAlphaMaster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CustomAlphaMaster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3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4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15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Q10">
  <a:themeElements>
    <a:clrScheme name="4Q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Q10">
      <a:majorFont>
        <a:latin typeface="Copperplate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-80" charset="-128"/>
          </a:defRPr>
        </a:defPPr>
      </a:lstStyle>
    </a:lnDef>
  </a:objectDefaults>
  <a:extraClrSchemeLst>
    <a:extraClrScheme>
      <a:clrScheme name="4Q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Q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Q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Q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Q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Q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Q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-P Global Commodities 16:9 Template">
  <a:themeElements>
    <a:clrScheme name="S-P Global Color Theme">
      <a:dk1>
        <a:sysClr val="windowText" lastClr="000000"/>
      </a:dk1>
      <a:lt1>
        <a:sysClr val="window" lastClr="FFFFFF"/>
      </a:lt1>
      <a:dk2>
        <a:srgbClr val="404040"/>
      </a:dk2>
      <a:lt2>
        <a:srgbClr val="DCDCDC"/>
      </a:lt2>
      <a:accent1>
        <a:srgbClr val="4F99C1"/>
      </a:accent1>
      <a:accent2>
        <a:srgbClr val="002B5F"/>
      </a:accent2>
      <a:accent3>
        <a:srgbClr val="FFAC17"/>
      </a:accent3>
      <a:accent4>
        <a:srgbClr val="4B2514"/>
      </a:accent4>
      <a:accent5>
        <a:srgbClr val="DE8BA5"/>
      </a:accent5>
      <a:accent6>
        <a:srgbClr val="6A035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>
              <a:lumMod val="90000"/>
            </a:schemeClr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AQUA">
      <a:srgbClr val="08C3A5"/>
    </a:custClr>
    <a:custClr name="DARKTEAL">
      <a:srgbClr val="06423D"/>
    </a:custClr>
    <a:custClr name="MELON">
      <a:srgbClr val="F79668"/>
    </a:custClr>
    <a:custClr name="DARKSIENNA">
      <a:srgbClr val="712300"/>
    </a:custClr>
    <a:custClr name="IRIS">
      <a:srgbClr val="908EC5"/>
    </a:custClr>
    <a:custClr name="INDIGO">
      <a:srgbClr val="37237B"/>
    </a:custClr>
    <a:custClr name="TREE">
      <a:srgbClr val="A4C032"/>
    </a:custClr>
    <a:custClr name="FOREST">
      <a:srgbClr val="2C3B0D"/>
    </a:custClr>
    <a:custClr name="White">
      <a:srgbClr val="FFFFFF"/>
    </a:custClr>
    <a:custClr name="White">
      <a:srgbClr val="FFFFFF"/>
    </a:custClr>
    <a:custClr name="BLACK100">
      <a:srgbClr val="000000"/>
    </a:custClr>
    <a:custClr name="BLACK80">
      <a:srgbClr val="333333"/>
    </a:custClr>
    <a:custClr name="BLACK60">
      <a:srgbClr val="666666"/>
    </a:custClr>
    <a:custClr name="BLACK40">
      <a:srgbClr val="999999"/>
    </a:custClr>
    <a:custClr name="BLACK20">
      <a:srgbClr val="CCCCCC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Neutral5">
      <a:srgbClr val="473729"/>
    </a:custClr>
    <a:custClr name="Neutral4">
      <a:srgbClr val="7A6855"/>
    </a:custClr>
    <a:custClr name="Neutral3">
      <a:srgbClr val="A39382"/>
    </a:custClr>
    <a:custClr name="Neutral2">
      <a:srgbClr val="B7A99A"/>
    </a:custClr>
    <a:custClr name="Neutral1">
      <a:srgbClr val="CEC2B4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OCEAN ">
      <a:srgbClr val="007EAE"/>
    </a:custClr>
    <a:custClr name="HONEY">
      <a:srgbClr val="FFAC17"/>
    </a:custClr>
    <a:custClr name="RUBINE">
      <a:srgbClr val="C40067"/>
    </a:custClr>
    <a:custClr name="AQUA">
      <a:srgbClr val="08C3A5"/>
    </a:custClr>
    <a:custClr name="COPPERPLATE">
      <a:srgbClr val="F36C35"/>
    </a:custClr>
    <a:custClr name="PETRO">
      <a:srgbClr val="6A6AB1"/>
    </a:custClr>
    <a:custClr name="TREE">
      <a:srgbClr val="A4C032"/>
    </a:custClr>
    <a:custClr name="White">
      <a:srgbClr val="FFFFFF"/>
    </a:custClr>
    <a:custClr name="White">
      <a:srgbClr val="FFFFFF"/>
    </a:custClr>
    <a:custClr name="White">
      <a:srgbClr val="FFFFFF"/>
    </a:custClr>
    <a:custClr name="SPGRed">
      <a:srgbClr val="D6002A"/>
    </a:custClr>
  </a:custClrLst>
  <a:extLst>
    <a:ext uri="{05A4C25C-085E-4340-85A3-A5531E510DB2}">
      <thm15:themeFamily xmlns:thm15="http://schemas.microsoft.com/office/thememl/2012/main" name="SPGlobal Ratings 16-9 Template" id="{541491E5-4B46-46C6-A474-F11AFBBE44BD}" vid="{69D5CDBB-7FF3-46A4-B6E7-A7C6420A3A50}"/>
    </a:ext>
  </a:extLst>
</a:theme>
</file>

<file path=ppt/theme/theme5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Retrospect">
  <a:themeElements>
    <a:clrScheme name="Custom 3">
      <a:dk1>
        <a:srgbClr val="FFFFFF"/>
      </a:dk1>
      <a:lt1>
        <a:srgbClr val="FFFFFF"/>
      </a:lt1>
      <a:dk2>
        <a:srgbClr val="4D4D4D"/>
      </a:dk2>
      <a:lt2>
        <a:srgbClr val="333333"/>
      </a:lt2>
      <a:accent1>
        <a:srgbClr val="540000"/>
      </a:accent1>
      <a:accent2>
        <a:srgbClr val="A5A5A5"/>
      </a:accent2>
      <a:accent3>
        <a:srgbClr val="FFFFFF"/>
      </a:accent3>
      <a:accent4>
        <a:srgbClr val="DADADA"/>
      </a:accent4>
      <a:accent5>
        <a:srgbClr val="A5A5A5"/>
      </a:accent5>
      <a:accent6>
        <a:srgbClr val="A5A5A5"/>
      </a:accent6>
      <a:hlink>
        <a:srgbClr val="7F7F7F"/>
      </a:hlink>
      <a:folHlink>
        <a:srgbClr val="4D4D4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7.xml><?xml version="1.0" encoding="utf-8"?>
<a:theme xmlns:a="http://schemas.openxmlformats.org/drawingml/2006/main" name="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_Presentation_Template_without_subtitle_Oct2013">
  <a:themeElements>
    <a:clrScheme name="LeighFisher">
      <a:dk1>
        <a:srgbClr val="4B4B4B"/>
      </a:dk1>
      <a:lt1>
        <a:srgbClr val="FFFFFF"/>
      </a:lt1>
      <a:dk2>
        <a:srgbClr val="000000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ustom 3">
    <a:dk1>
      <a:srgbClr val="FFFFFF"/>
    </a:dk1>
    <a:lt1>
      <a:srgbClr val="FFFFFF"/>
    </a:lt1>
    <a:dk2>
      <a:srgbClr val="4D4D4D"/>
    </a:dk2>
    <a:lt2>
      <a:srgbClr val="333333"/>
    </a:lt2>
    <a:accent1>
      <a:srgbClr val="540000"/>
    </a:accent1>
    <a:accent2>
      <a:srgbClr val="A5A5A5"/>
    </a:accent2>
    <a:accent3>
      <a:srgbClr val="FFFFFF"/>
    </a:accent3>
    <a:accent4>
      <a:srgbClr val="DADADA"/>
    </a:accent4>
    <a:accent5>
      <a:srgbClr val="A5A5A5"/>
    </a:accent5>
    <a:accent6>
      <a:srgbClr val="A5A5A5"/>
    </a:accent6>
    <a:hlink>
      <a:srgbClr val="7F7F7F"/>
    </a:hlink>
    <a:folHlink>
      <a:srgbClr val="4D4D4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872</Words>
  <Application>Microsoft Office PowerPoint</Application>
  <PresentationFormat>On-screen Show (4:3)</PresentationFormat>
  <Paragraphs>100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44" baseType="lpstr">
      <vt:lpstr>DengXian</vt:lpstr>
      <vt:lpstr>ＭＳ Ｐゴシック</vt:lpstr>
      <vt:lpstr>Akkurat Pro</vt:lpstr>
      <vt:lpstr>Arial</vt:lpstr>
      <vt:lpstr>Arial Narrow</vt:lpstr>
      <vt:lpstr>Calibri</vt:lpstr>
      <vt:lpstr>Calibri Light</vt:lpstr>
      <vt:lpstr>Copperplate</vt:lpstr>
      <vt:lpstr>Times New Roman</vt:lpstr>
      <vt:lpstr>Wingdings</vt:lpstr>
      <vt:lpstr>Master Sink</vt:lpstr>
      <vt:lpstr>21_CustomAlphaMaster3</vt:lpstr>
      <vt:lpstr>4Q10</vt:lpstr>
      <vt:lpstr>S-P Global Commodities 16:9 Template</vt:lpstr>
      <vt:lpstr>Cover Master</vt:lpstr>
      <vt:lpstr>Retrospect</vt:lpstr>
      <vt:lpstr>_Presentation_Template_without_subtitle_Oct2013</vt:lpstr>
      <vt:lpstr>1__Presentation_Template_without_subtitle_Oct2013</vt:lpstr>
      <vt:lpstr>2__Presentation_Template_without_subtitle_Oct2013</vt:lpstr>
      <vt:lpstr>3__Presentation_Template_without_subtitle_Oct2013</vt:lpstr>
      <vt:lpstr>4__Presentation_Template_without_subtitle_Oct2013</vt:lpstr>
      <vt:lpstr>5__Presentation_Template_without_subtitle_Oct2013</vt:lpstr>
      <vt:lpstr>6__Presentation_Template_without_subtitle_Oct2013</vt:lpstr>
      <vt:lpstr>7__Presentation_Template_without_subtitle_Oct2013</vt:lpstr>
      <vt:lpstr>8__Presentation_Template_without_subtitle_Oct2013</vt:lpstr>
      <vt:lpstr>9__Presentation_Template_without_subtitle_Oct2013</vt:lpstr>
      <vt:lpstr>10__Presentation_Template_without_subtitle_Oct2013</vt:lpstr>
      <vt:lpstr>11__Presentation_Template_without_subtitle_Oct2013</vt:lpstr>
      <vt:lpstr>12__Presentation_Template_without_subtitle_Oct2013</vt:lpstr>
      <vt:lpstr>13__Presentation_Template_without_subtitle_Oct2013</vt:lpstr>
      <vt:lpstr>14__Presentation_Template_without_subtitle_Oct2013</vt:lpstr>
      <vt:lpstr>15__Presentation_Template_without_subtitle_Oct2013</vt:lpstr>
      <vt:lpstr>think-cell Slide</vt:lpstr>
      <vt:lpstr>  NFMA Mentorship 2026 Program Orientation</vt:lpstr>
      <vt:lpstr>   National Federation of Municipal Analysts </vt:lpstr>
      <vt:lpstr>   Agenda </vt:lpstr>
      <vt:lpstr>   New Member Advancement </vt:lpstr>
      <vt:lpstr>   Goals and program benefits </vt:lpstr>
      <vt:lpstr>   Relationship and role of mentee </vt:lpstr>
      <vt:lpstr>   Sample Topics for Meetings </vt:lpstr>
      <vt:lpstr>   Tips for success and topics to avoid </vt:lpstr>
      <vt:lpstr>   Ideas on the Horizon… </vt:lpstr>
      <vt:lpstr>   NMA Committee Contacts </vt:lpstr>
      <vt:lpstr>Q&amp;A</vt:lpstr>
    </vt:vector>
  </TitlesOfParts>
  <Company>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 Corporate Bond Strategy Emphasizes Relative Value</dc:title>
  <dc:creator>tstrandj</dc:creator>
  <cp:lastModifiedBy>Perna, Luca</cp:lastModifiedBy>
  <cp:revision>1301</cp:revision>
  <cp:lastPrinted>2020-06-10T21:22:35Z</cp:lastPrinted>
  <dcterms:created xsi:type="dcterms:W3CDTF">2007-03-23T18:34:50Z</dcterms:created>
  <dcterms:modified xsi:type="dcterms:W3CDTF">2026-05-27T16:53:39Z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7f119e6-c6cd-44b0-a5ee-ac1aff68c56e_Enabled">
    <vt:lpwstr>true</vt:lpwstr>
  </property>
  <property fmtid="{D5CDD505-2E9C-101B-9397-08002B2CF9AE}" pid="3" name="MSIP_Label_07f119e6-c6cd-44b0-a5ee-ac1aff68c56e_SetDate">
    <vt:lpwstr>2025-04-17T16:07:32Z</vt:lpwstr>
  </property>
  <property fmtid="{D5CDD505-2E9C-101B-9397-08002B2CF9AE}" pid="4" name="MSIP_Label_07f119e6-c6cd-44b0-a5ee-ac1aff68c56e_Method">
    <vt:lpwstr>Standard</vt:lpwstr>
  </property>
  <property fmtid="{D5CDD505-2E9C-101B-9397-08002B2CF9AE}" pid="5" name="MSIP_Label_07f119e6-c6cd-44b0-a5ee-ac1aff68c56e_Name">
    <vt:lpwstr>Confidential v1</vt:lpwstr>
  </property>
  <property fmtid="{D5CDD505-2E9C-101B-9397-08002B2CF9AE}" pid="6" name="MSIP_Label_07f119e6-c6cd-44b0-a5ee-ac1aff68c56e_SiteId">
    <vt:lpwstr>e29b8111-49f8-418d-ac2a-935335a52614</vt:lpwstr>
  </property>
  <property fmtid="{D5CDD505-2E9C-101B-9397-08002B2CF9AE}" pid="7" name="MSIP_Label_07f119e6-c6cd-44b0-a5ee-ac1aff68c56e_ActionId">
    <vt:lpwstr>ea48c666-a10b-4593-85c7-036332b253fa</vt:lpwstr>
  </property>
  <property fmtid="{D5CDD505-2E9C-101B-9397-08002B2CF9AE}" pid="8" name="MSIP_Label_07f119e6-c6cd-44b0-a5ee-ac1aff68c56e_ContentBits">
    <vt:lpwstr>0</vt:lpwstr>
  </property>
</Properties>
</file>